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544" r:id="rId3"/>
    <p:sldId id="545" r:id="rId4"/>
    <p:sldId id="546" r:id="rId5"/>
    <p:sldId id="543" r:id="rId6"/>
    <p:sldId id="495" r:id="rId7"/>
    <p:sldId id="496" r:id="rId8"/>
    <p:sldId id="497" r:id="rId9"/>
    <p:sldId id="498" r:id="rId10"/>
    <p:sldId id="499" r:id="rId11"/>
    <p:sldId id="500" r:id="rId12"/>
    <p:sldId id="501" r:id="rId13"/>
    <p:sldId id="502" r:id="rId14"/>
    <p:sldId id="503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523" r:id="rId35"/>
    <p:sldId id="524" r:id="rId36"/>
    <p:sldId id="525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533" r:id="rId45"/>
    <p:sldId id="534" r:id="rId46"/>
    <p:sldId id="536" r:id="rId47"/>
    <p:sldId id="535" r:id="rId48"/>
    <p:sldId id="537" r:id="rId49"/>
    <p:sldId id="538" r:id="rId50"/>
    <p:sldId id="539" r:id="rId51"/>
    <p:sldId id="540" r:id="rId52"/>
    <p:sldId id="541" r:id="rId53"/>
    <p:sldId id="547" r:id="rId54"/>
    <p:sldId id="542" r:id="rId55"/>
    <p:sldId id="548" r:id="rId56"/>
    <p:sldId id="433" r:id="rId57"/>
  </p:sldIdLst>
  <p:sldSz cx="9144000" cy="6859588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60" d="100"/>
          <a:sy n="60" d="100"/>
        </p:scale>
        <p:origin x="-2021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918"/>
            <a:ext cx="7851648" cy="1829223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9283"/>
            <a:ext cx="7854696" cy="1753006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4" name="Date Placeholder 2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2024-11-10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26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613"/>
            <a:ext cx="2057400" cy="52129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613"/>
            <a:ext cx="6019800" cy="52129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7041"/>
            <a:ext cx="7772400" cy="1362771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5290"/>
            <a:ext cx="7772400" cy="151006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>
                <a:solidFill>
                  <a:srgbClr val="D1EAEE"/>
                </a:solidFill>
              </a:rPr>
              <a:t>2024-11-10</a:t>
            </a:fld>
            <a:endParaRPr lang="en-US" dirty="0">
              <a:solidFill>
                <a:srgbClr val="D1EAEE"/>
              </a:solidFill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>
              <a:solidFill>
                <a:srgbClr val="D1EAEE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>
                <a:solidFill>
                  <a:srgbClr val="D1EAEE"/>
                </a:solidFill>
              </a:rPr>
              <a:t>‹#›</a:t>
            </a:fld>
            <a:endParaRPr lang="en-US" dirty="0">
              <a:solidFill>
                <a:srgbClr val="D1EAE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530"/>
            <a:ext cx="4038600" cy="4435867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229600" cy="114326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677"/>
            <a:ext cx="4040188" cy="659505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860188"/>
            <a:ext cx="4041775" cy="654995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5183"/>
            <a:ext cx="4040188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5183"/>
            <a:ext cx="4041775" cy="384661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251"/>
            <a:ext cx="8305800" cy="1143265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471"/>
            <a:ext cx="2743200" cy="1162319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788"/>
            <a:ext cx="2743200" cy="4573059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788"/>
            <a:ext cx="5111750" cy="4573059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>
              <a:buNone/>
            </a:pPr>
            <a:fld id="{BB962C8B-B14F-4D97-AF65-F5344CB8AC3E}" type="datetimeFigureOut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and Round Single Corner Rectangle 13"/>
          <p:cNvSpPr/>
          <p:nvPr/>
        </p:nvSpPr>
        <p:spPr>
          <a:xfrm rot="420000" flipV="1">
            <a:off x="3165475" y="1108075"/>
            <a:ext cx="5257800" cy="4116388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ight Triangle 14"/>
          <p:cNvSpPr/>
          <p:nvPr/>
        </p:nvSpPr>
        <p:spPr>
          <a:xfrm rot="420000" flipV="1">
            <a:off x="8004175" y="5360988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lvl="3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lvl="4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</a:lstStyle>
          <a:p>
            <a:pPr lvl="0" algn="ctr" eaLnBrk="1" hangingPunct="1">
              <a:buNone/>
            </a:pPr>
            <a:endParaRPr dirty="0">
              <a:solidFill>
                <a:srgbClr val="FFFFFF"/>
              </a:solidFill>
              <a:latin typeface="Constantia" panose="02030602050306030303" pitchFamily="18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 flipV="1">
            <a:off x="-9525" y="5818188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Freeform 16"/>
          <p:cNvSpPr/>
          <p:nvPr/>
        </p:nvSpPr>
        <p:spPr bwMode="auto">
          <a:xfrm flipV="1">
            <a:off x="4381500" y="6221413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7269"/>
            <a:ext cx="2212848" cy="1582987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9440"/>
            <a:ext cx="2209800" cy="2179825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795"/>
            <a:ext cx="4617720" cy="393283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0" indent="0">
              <a:buNone/>
              <a:defRPr sz="3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BD0D9"/>
              </a:buClr>
              <a:buSzPct val="95000"/>
              <a:buFont typeface="Wingdings 2" panose="05020102010507070707" pitchFamily="18" charset="2"/>
              <a:buNone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icon to add picture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fld id="{BB962C8B-B14F-4D97-AF65-F5344CB8AC3E}" type="datetimeFigureOut">
              <a:rPr lang="en-US" dirty="0"/>
              <a:t>2024-11-10</a:t>
            </a:fld>
            <a:endParaRPr lang="en-US" dirty="0"/>
          </a:p>
        </p:txBody>
      </p:sp>
      <p:sp>
        <p:nvSpPr>
          <p:cNvPr id="2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eaLnBrk="1" hangingPunct="1">
              <a:buNone/>
            </a:pPr>
            <a:endParaRPr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077200" y="6357938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/>
          <a:p>
            <a:pPr algn="r" eaLnBrk="1" hangingPunct="1">
              <a:buNone/>
            </a:pPr>
            <a:fld id="{9A0DB2DC-4C9A-4742-B13C-FB6460FD350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-9525" y="-7937"/>
            <a:ext cx="9163050" cy="104298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auto">
          <a:xfrm>
            <a:off x="4381500" y="-7937"/>
            <a:ext cx="4762500" cy="6397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lIns="0" rIns="0" bIns="0" anchor="b" anchorCtr="0"/>
          <a:lstStyle/>
          <a:p>
            <a:pPr lvl="0"/>
            <a:r>
              <a:rPr dirty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163"/>
            <a:ext cx="8229600" cy="43910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7938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BB962C8B-B14F-4D97-AF65-F5344CB8AC3E}" type="datetime1">
              <a:rPr lang="en-US" dirty="0">
                <a:latin typeface="Calibri" panose="020F0502020204030204" pitchFamily="34" charset="0"/>
              </a:rPr>
              <a:t>2024-11-10</a:t>
            </a:fld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7938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endParaRPr dirty="0">
              <a:latin typeface="Calibri" panose="020F0502020204030204" pitchFamily="34" charset="0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7938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>
              <a:defRPr sz="1200">
                <a:solidFill>
                  <a:srgbClr val="045C75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en-US" dirty="0">
                <a:latin typeface="Calibri" panose="020F0502020204030204" pitchFamily="34" charset="0"/>
              </a:rPr>
              <a:t>‹#›</a:t>
            </a:fld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1033" name="Group 1"/>
          <p:cNvGrpSpPr/>
          <p:nvPr/>
        </p:nvGrpSpPr>
        <p:grpSpPr>
          <a:xfrm>
            <a:off x="-19050" y="203200"/>
            <a:ext cx="9180513" cy="649288"/>
            <a:chOff x="-19045" y="216550"/>
            <a:chExt cx="9180548" cy="649224"/>
          </a:xfrm>
        </p:grpSpPr>
        <p:sp>
          <p:nvSpPr>
            <p:cNvPr id="12" name="Freeform 11"/>
            <p:cNvSpPr/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lvl="0">
                <a:buNone/>
              </a:pPr>
              <a:endParaRPr dirty="0">
                <a:latin typeface="Calibri" panose="020F050202020403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anose="020F0502020204030204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anose="05020102010507070707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38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38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405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185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 panose="05020102010507070707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 panose="05020102010507070707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46.png"/><Relationship Id="rId5" Type="http://schemas.openxmlformats.org/officeDocument/2006/relationships/image" Target="../media/image26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.jpe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jpeg"/><Relationship Id="rId7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.jpeg"/><Relationship Id="rId7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790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png"/><Relationship Id="rId5" Type="http://schemas.openxmlformats.org/officeDocument/2006/relationships/image" Target="../media/image75.png"/><Relationship Id="rId4" Type="http://schemas.openxmlformats.org/officeDocument/2006/relationships/image" Target="../media/image8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5" Type="http://schemas.openxmlformats.org/officeDocument/2006/relationships/image" Target="../media/image75.png"/><Relationship Id="rId4" Type="http://schemas.openxmlformats.org/officeDocument/2006/relationships/image" Target="../media/image8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jpeg"/><Relationship Id="rId7" Type="http://schemas.openxmlformats.org/officeDocument/2006/relationships/image" Target="../media/image8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0.png"/><Relationship Id="rId5" Type="http://schemas.openxmlformats.org/officeDocument/2006/relationships/image" Target="../media/image75.png"/><Relationship Id="rId10" Type="http://schemas.openxmlformats.org/officeDocument/2006/relationships/image" Target="../media/image90.png"/><Relationship Id="rId4" Type="http://schemas.openxmlformats.org/officeDocument/2006/relationships/image" Target="../media/image830.png"/><Relationship Id="rId9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49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84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84.png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510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jpe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3.jpeg"/><Relationship Id="rId7" Type="http://schemas.openxmlformats.org/officeDocument/2006/relationships/image" Target="../media/image105.png"/><Relationship Id="rId12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11" Type="http://schemas.openxmlformats.org/officeDocument/2006/relationships/image" Target="../media/image110.png"/><Relationship Id="rId5" Type="http://schemas.openxmlformats.org/officeDocument/2006/relationships/image" Target="../media/image102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4" Type="http://schemas.openxmlformats.org/officeDocument/2006/relationships/image" Target="../media/image1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/>
          <p:cNvSpPr txBox="1"/>
          <p:nvPr/>
        </p:nvSpPr>
        <p:spPr>
          <a:xfrm>
            <a:off x="2133600" y="534988"/>
            <a:ext cx="4383088" cy="1754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3600" dirty="0">
                <a:latin typeface="Calibri" panose="020F0502020204030204" pitchFamily="34" charset="0"/>
                <a:ea typeface="HY신명조"/>
              </a:rPr>
              <a:t>Machine Vision </a:t>
            </a: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CHC6781</a:t>
            </a:r>
            <a:endParaRPr sz="3600" dirty="0">
              <a:latin typeface="Calibri" panose="020F0502020204030204" pitchFamily="34" charset="0"/>
              <a:ea typeface="HY신명조"/>
            </a:endParaRPr>
          </a:p>
          <a:p>
            <a:pPr algn="ctr">
              <a:buNone/>
            </a:pPr>
            <a:r>
              <a:rPr lang="en-GB" altLang="x-none" sz="3600" b="1" dirty="0">
                <a:latin typeface="Calibri" panose="020F0502020204030204" pitchFamily="34" charset="0"/>
                <a:ea typeface="HY신명조"/>
              </a:rPr>
              <a:t> </a:t>
            </a:r>
            <a:endParaRPr sz="3600" dirty="0">
              <a:latin typeface="Calibri" panose="020F0502020204030204" pitchFamily="34" charset="0"/>
              <a:ea typeface="HY신명조"/>
            </a:endParaRPr>
          </a:p>
        </p:txBody>
      </p:sp>
      <p:pic>
        <p:nvPicPr>
          <p:cNvPr id="614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50" name="TextBox 10"/>
          <p:cNvSpPr txBox="1"/>
          <p:nvPr/>
        </p:nvSpPr>
        <p:spPr>
          <a:xfrm>
            <a:off x="2133600" y="1847850"/>
            <a:ext cx="43830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 smtClean="0">
                <a:latin typeface="Calibri" panose="020F0502020204030204" pitchFamily="34" charset="0"/>
                <a:ea typeface="HY신명조"/>
              </a:rPr>
              <a:t> </a:t>
            </a:r>
            <a:r>
              <a:rPr lang="en-US" altLang="ko-KR" sz="2500" smtClean="0">
                <a:latin typeface="Calibri" panose="020F0502020204030204" pitchFamily="34" charset="0"/>
                <a:ea typeface="HY신명조"/>
              </a:rPr>
              <a:t>Lecture 7: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1" name="TextBox 11"/>
          <p:cNvSpPr txBox="1"/>
          <p:nvPr/>
        </p:nvSpPr>
        <p:spPr>
          <a:xfrm>
            <a:off x="381000" y="2754174"/>
            <a:ext cx="8382000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Convolutional Neural Networks (CNN)</a:t>
            </a:r>
            <a:endParaRPr sz="2500" b="1" dirty="0">
              <a:latin typeface="Times New Roman" panose="02020603050405020304" pitchFamily="18" charset="0"/>
              <a:ea typeface="HY신명조"/>
            </a:endParaRPr>
          </a:p>
        </p:txBody>
      </p:sp>
      <p:sp>
        <p:nvSpPr>
          <p:cNvPr id="6152" name="TextBox 12"/>
          <p:cNvSpPr txBox="1"/>
          <p:nvPr/>
        </p:nvSpPr>
        <p:spPr>
          <a:xfrm>
            <a:off x="2037080" y="3866356"/>
            <a:ext cx="5068888" cy="4778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Module Leader: </a:t>
            </a:r>
            <a:r>
              <a:rPr lang="en-US" altLang="ko-KR" sz="2500" dirty="0" smtClean="0">
                <a:latin typeface="Calibri" panose="020F0502020204030204" pitchFamily="34" charset="0"/>
                <a:ea typeface="HY신명조"/>
              </a:rPr>
              <a:t>Dr. </a:t>
            </a: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Happy N. Monday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3" name="TextBox 14"/>
          <p:cNvSpPr txBox="1"/>
          <p:nvPr/>
        </p:nvSpPr>
        <p:spPr>
          <a:xfrm>
            <a:off x="1828800" y="5160963"/>
            <a:ext cx="5181600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Email: </a:t>
            </a:r>
            <a:r>
              <a:rPr lang="en-US" altLang="ko-KR" sz="2500" dirty="0">
                <a:solidFill>
                  <a:srgbClr val="FF0000"/>
                </a:solidFill>
                <a:latin typeface="Calibri" panose="020F0502020204030204" pitchFamily="34" charset="0"/>
                <a:ea typeface="HY신명조"/>
              </a:rPr>
              <a:t>happy.monday@zy.cdut.edu.cn</a:t>
            </a:r>
            <a:endParaRPr sz="2500" dirty="0">
              <a:solidFill>
                <a:srgbClr val="FF0000"/>
              </a:solidFill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4" name="TextBox 15"/>
          <p:cNvSpPr txBox="1"/>
          <p:nvPr/>
        </p:nvSpPr>
        <p:spPr>
          <a:xfrm>
            <a:off x="2133600" y="5618163"/>
            <a:ext cx="4383088" cy="4794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500" dirty="0">
                <a:latin typeface="Calibri" panose="020F0502020204030204" pitchFamily="34" charset="0"/>
                <a:ea typeface="HY신명조"/>
              </a:rPr>
              <a:t>Office: Room </a:t>
            </a:r>
            <a:r>
              <a:rPr lang="en-US" altLang="ko-KR" sz="2500" dirty="0" smtClean="0">
                <a:latin typeface="Calibri" panose="020F0502020204030204" pitchFamily="34" charset="0"/>
                <a:ea typeface="HY신명조"/>
              </a:rPr>
              <a:t>8306</a:t>
            </a:r>
            <a:endParaRPr sz="2500" dirty="0">
              <a:latin typeface="Calibri" panose="020F0502020204030204" pitchFamily="34" charset="0"/>
              <a:ea typeface="HY신명조"/>
            </a:endParaRPr>
          </a:p>
        </p:txBody>
      </p:sp>
      <p:sp>
        <p:nvSpPr>
          <p:cNvPr id="6155" name="TextBox 16"/>
          <p:cNvSpPr txBox="1"/>
          <p:nvPr/>
        </p:nvSpPr>
        <p:spPr>
          <a:xfrm>
            <a:off x="3505200" y="4779963"/>
            <a:ext cx="1676400" cy="403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ctr">
              <a:buNone/>
            </a:pPr>
            <a:r>
              <a:rPr lang="en-US" altLang="ko-KR" sz="2000" dirty="0">
                <a:latin typeface="Calibri" panose="020F0502020204030204" pitchFamily="34" charset="0"/>
                <a:ea typeface="HY신명조"/>
              </a:rPr>
              <a:t>Contact via:</a:t>
            </a:r>
            <a:endParaRPr sz="2000" dirty="0">
              <a:latin typeface="Calibri" panose="020F0502020204030204" pitchFamily="34" charset="0"/>
              <a:ea typeface="HY신명조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762000" y="550863"/>
            <a:ext cx="7010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800" b="1" dirty="0" smtClean="0"/>
              <a:t>Application of Convolutional  Neural Networks </a:t>
            </a:r>
            <a:endParaRPr sz="28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381000" y="1524794"/>
            <a:ext cx="1447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Classification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496594" y="1524794"/>
            <a:ext cx="98980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Retrieval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45" y="1829594"/>
            <a:ext cx="8694355" cy="373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286000" y="5563394"/>
            <a:ext cx="4648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Alex </a:t>
            </a:r>
            <a:r>
              <a:rPr lang="en-US" sz="1200" dirty="0" err="1" smtClean="0"/>
              <a:t>Krizhevsky</a:t>
            </a:r>
            <a:r>
              <a:rPr lang="en-US" sz="1200" dirty="0" smtClean="0"/>
              <a:t>, </a:t>
            </a:r>
            <a:r>
              <a:rPr lang="en-US" sz="1200" dirty="0" err="1" smtClean="0"/>
              <a:t>Ilya</a:t>
            </a:r>
            <a:r>
              <a:rPr lang="en-US" sz="1200" dirty="0" smtClean="0"/>
              <a:t> </a:t>
            </a:r>
            <a:r>
              <a:rPr lang="en-US" sz="1200" dirty="0" err="1" smtClean="0"/>
              <a:t>Sutskever</a:t>
            </a:r>
            <a:r>
              <a:rPr lang="en-US" sz="1200" dirty="0" smtClean="0"/>
              <a:t>, Geoffrey Hinton, 2012</a:t>
            </a:r>
          </a:p>
        </p:txBody>
      </p:sp>
    </p:spTree>
    <p:extLst>
      <p:ext uri="{BB962C8B-B14F-4D97-AF65-F5344CB8AC3E}">
        <p14:creationId xmlns:p14="http://schemas.microsoft.com/office/powerpoint/2010/main" val="160649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762000" y="550863"/>
            <a:ext cx="7010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800" b="1" dirty="0" smtClean="0"/>
              <a:t>Application of Convolutional  Neural Networks </a:t>
            </a:r>
            <a:endParaRPr sz="28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2000" y="1524794"/>
            <a:ext cx="1066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Detection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725194" y="1524794"/>
            <a:ext cx="1751806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Segmentation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791200" y="5475288"/>
            <a:ext cx="2324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</a:t>
            </a:r>
            <a:r>
              <a:rPr lang="en-US" sz="1200" dirty="0" err="1"/>
              <a:t>F</a:t>
            </a:r>
            <a:r>
              <a:rPr lang="en-US" sz="1200" dirty="0" err="1" smtClean="0"/>
              <a:t>arabet</a:t>
            </a:r>
            <a:r>
              <a:rPr lang="en-US" sz="1200" dirty="0" smtClean="0"/>
              <a:t> et al., 2012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5" y="1829594"/>
            <a:ext cx="848591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95400" y="5475288"/>
            <a:ext cx="2514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</a:t>
            </a:r>
            <a:r>
              <a:rPr lang="en-US" sz="1200" dirty="0" err="1" smtClean="0"/>
              <a:t>Shaoqing</a:t>
            </a:r>
            <a:r>
              <a:rPr lang="en-US" sz="1200" dirty="0" smtClean="0"/>
              <a:t> et al., 2015 </a:t>
            </a:r>
          </a:p>
        </p:txBody>
      </p:sp>
    </p:spTree>
    <p:extLst>
      <p:ext uri="{BB962C8B-B14F-4D97-AF65-F5344CB8AC3E}">
        <p14:creationId xmlns:p14="http://schemas.microsoft.com/office/powerpoint/2010/main" val="790213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762000" y="550863"/>
            <a:ext cx="7010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800" b="1" dirty="0" smtClean="0"/>
              <a:t>Application of Convolutional  Neural Networks </a:t>
            </a:r>
            <a:endParaRPr sz="28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62000" y="1524794"/>
            <a:ext cx="17907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Self-driving cars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638801" y="3895764"/>
            <a:ext cx="3201244" cy="15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/>
              <a:t>NVIDIA GPU machine is an important resource to execute CNN tasks. It is important to setup the GPU work environment in advance.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2168474"/>
            <a:ext cx="5043487" cy="3699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6" t="3642" r="12620"/>
          <a:stretch/>
        </p:blipFill>
        <p:spPr bwMode="auto">
          <a:xfrm rot="2406317">
            <a:off x="6000147" y="1640960"/>
            <a:ext cx="2272136" cy="1570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972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762000" y="550863"/>
            <a:ext cx="7010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800" b="1" dirty="0" smtClean="0"/>
              <a:t>Application of Convolutional  Neural Networks </a:t>
            </a:r>
            <a:endParaRPr sz="28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781800" y="1448594"/>
            <a:ext cx="2057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/>
              <a:t>Image Captioning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r="1"/>
          <a:stretch/>
        </p:blipFill>
        <p:spPr bwMode="auto">
          <a:xfrm>
            <a:off x="338903" y="1268048"/>
            <a:ext cx="6211122" cy="4066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981200" y="5475288"/>
            <a:ext cx="3581400" cy="240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</a:t>
            </a:r>
            <a:r>
              <a:rPr lang="en-US" sz="1200" dirty="0" err="1" smtClean="0"/>
              <a:t>Karpathy</a:t>
            </a:r>
            <a:r>
              <a:rPr lang="en-US" sz="1200" dirty="0" smtClean="0"/>
              <a:t> and </a:t>
            </a:r>
            <a:r>
              <a:rPr lang="en-US" sz="1200" dirty="0" err="1" smtClean="0"/>
              <a:t>Fei-Fei</a:t>
            </a:r>
            <a:r>
              <a:rPr lang="en-US" sz="1200" dirty="0" smtClean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438666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814388" y="3277394"/>
            <a:ext cx="7010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4000" b="1" dirty="0" smtClean="0"/>
              <a:t>Convolutional  Neural Networks </a:t>
            </a:r>
            <a:endParaRPr sz="4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6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52400" y="991394"/>
            <a:ext cx="48006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Fully Connected Layer(Dense Layer)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1981200" y="1905794"/>
                <a:ext cx="5486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stretch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3072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905794"/>
                <a:ext cx="54864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4" y="3048794"/>
            <a:ext cx="3083176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013689"/>
            <a:ext cx="2162175" cy="49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3072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9836" r="-80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𝑾𝒙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/>
          <p:nvPr/>
        </p:nvSpPr>
        <p:spPr>
          <a:xfrm>
            <a:off x="4603750" y="3566796"/>
            <a:ext cx="89334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dirty="0" smtClean="0"/>
              <a:t>Weights</a:t>
            </a:r>
            <a:endParaRPr sz="2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1828800" y="2667794"/>
            <a:ext cx="6096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Input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6934200" y="2667794"/>
            <a:ext cx="11430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Activation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𝟑</m:t>
                    </m:r>
                    <m:r>
                      <a:rPr lang="en-US" b="1" i="1" smtClean="0">
                        <a:latin typeface="Cambria Math"/>
                      </a:rPr>
                      <m:t>𝟎𝟕𝟐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9836" r="-121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r="-154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733800" y="3309660"/>
            <a:ext cx="793750" cy="11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62600" y="3353594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536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1981200" y="1905794"/>
                <a:ext cx="5486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stretch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3072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905794"/>
                <a:ext cx="54864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4" y="3048794"/>
            <a:ext cx="3083176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013689"/>
            <a:ext cx="2162175" cy="49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3072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9836" r="-80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𝑾𝒙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/>
          <p:nvPr/>
        </p:nvSpPr>
        <p:spPr>
          <a:xfrm>
            <a:off x="4603750" y="3566796"/>
            <a:ext cx="89334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dirty="0" smtClean="0"/>
              <a:t>Weights</a:t>
            </a:r>
            <a:endParaRPr sz="2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1828800" y="2667794"/>
            <a:ext cx="6096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Input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6934200" y="2667794"/>
            <a:ext cx="11430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Activation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𝟑</m:t>
                    </m:r>
                    <m:r>
                      <a:rPr lang="en-US" b="1" i="1" smtClean="0">
                        <a:latin typeface="Cambria Math"/>
                      </a:rPr>
                      <m:t>𝟎𝟕𝟐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9836" r="-121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r="-154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733800" y="3309660"/>
            <a:ext cx="793750" cy="11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62600" y="3353594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729079" y="4191794"/>
            <a:ext cx="337047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smtClean="0"/>
              <a:t>1 number: </a:t>
            </a:r>
          </a:p>
          <a:p>
            <a:r>
              <a:rPr lang="en-US" dirty="0" smtClean="0"/>
              <a:t>the result of taking a dot product between a row of ‘W’ and the input ( a 3072-dimensional dot product)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72200" y="3494326"/>
            <a:ext cx="452377" cy="6212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1"/>
          <p:cNvSpPr/>
          <p:nvPr/>
        </p:nvSpPr>
        <p:spPr>
          <a:xfrm>
            <a:off x="152400" y="991394"/>
            <a:ext cx="48006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Fully Connected Layer(Dense Layer)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101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1981200" y="1448594"/>
                <a:ext cx="63246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preserve spatial structure</a:t>
                </a:r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448594"/>
                <a:ext cx="63246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r="-1927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3859213" y="3628232"/>
            <a:ext cx="7796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height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1752600" y="1981994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3335129" y="48775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width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115929" y="54109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depth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3478213" y="3544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861448" y="5347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7" name="Rectangle 1"/>
          <p:cNvSpPr/>
          <p:nvPr/>
        </p:nvSpPr>
        <p:spPr>
          <a:xfrm>
            <a:off x="3086100" y="661988"/>
            <a:ext cx="29718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Convolution Layer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55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86100" y="661988"/>
            <a:ext cx="29718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Convolution Layer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685800" y="15247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247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2222" r="-6667" b="-507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487613" y="3628232"/>
            <a:ext cx="7796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height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1981994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963529" y="48775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width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744329" y="54109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depth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3544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347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97329" y="4191794"/>
            <a:ext cx="33704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smtClean="0"/>
              <a:t>Convolve </a:t>
            </a:r>
            <a:r>
              <a:rPr lang="en-US" dirty="0" smtClean="0"/>
              <a:t>the filter with the image (slide over the image spatially, computing dot products)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37" y="3058517"/>
            <a:ext cx="550763" cy="118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97150" y="2743994"/>
                <a:ext cx="15648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/>
                      </a:rPr>
                      <m:t>𝟓</m:t>
                    </m:r>
                    <m:r>
                      <a:rPr lang="en-US" sz="2000" b="1" i="1">
                        <a:latin typeface="Cambria Math"/>
                      </a:rPr>
                      <m:t>𝒙</m:t>
                    </m:r>
                    <m:r>
                      <a:rPr lang="en-US" sz="2000" b="1" i="1"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latin typeface="Arial" panose="020B0604020202020204" pitchFamily="34" charset="0"/>
                  </a:rPr>
                  <a:t>filter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50" y="2743994"/>
                <a:ext cx="1564852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091" r="-74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3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86100" y="661988"/>
            <a:ext cx="29718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Convolution Layer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685800" y="19057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9057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r="-6667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2487613" y="4009232"/>
            <a:ext cx="7796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height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2362994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963529" y="52585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width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744329" y="5791994"/>
            <a:ext cx="627271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depth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3925888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728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697329" y="4191794"/>
            <a:ext cx="33704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smtClean="0"/>
              <a:t>Convolve </a:t>
            </a:r>
            <a:r>
              <a:rPr lang="en-US" dirty="0" smtClean="0"/>
              <a:t>the filter with the image (slide over the image spatially, computing dot products)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637" y="3058517"/>
            <a:ext cx="550763" cy="118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97150" y="2743994"/>
                <a:ext cx="15648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latin typeface="Cambria Math"/>
                      </a:rPr>
                      <m:t>𝟓</m:t>
                    </m:r>
                    <m:r>
                      <a:rPr lang="en-US" sz="2000" b="1" i="1"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latin typeface="Arial" panose="020B0604020202020204" pitchFamily="34" charset="0"/>
                  </a:rPr>
                  <a:t>filter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50" y="2743994"/>
                <a:ext cx="1564852" cy="400110"/>
              </a:xfrm>
              <a:prstGeom prst="rect">
                <a:avLst/>
              </a:prstGeom>
              <a:blipFill rotWithShape="1">
                <a:blip r:embed="rId7"/>
                <a:stretch>
                  <a:fillRect t="-9091" r="-74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684629" y="1143794"/>
            <a:ext cx="330697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>
                <a:solidFill>
                  <a:srgbClr val="FF0000"/>
                </a:solidFill>
              </a:rPr>
              <a:t>Filters always extend the full depth of the input volume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905000" y="1372394"/>
            <a:ext cx="3581400" cy="609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29200" y="1677194"/>
            <a:ext cx="1066800" cy="10993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70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28289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Class Rules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152400" y="1143794"/>
            <a:ext cx="7583805" cy="447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Be on time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Bring your stuff (Pen, papers, folder, brain)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No pressing of phone, or gaming in the class.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Habit of Effective learners.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Prepare for your coursework and exam on time.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Always revise your PPTs before and after class.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8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Have Fun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2608" r="5742" b="9514"/>
          <a:stretch>
            <a:fillRect/>
          </a:stretch>
        </p:blipFill>
        <p:spPr>
          <a:xfrm>
            <a:off x="6096000" y="4980334"/>
            <a:ext cx="3038475" cy="1879254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2807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86100" y="534194"/>
            <a:ext cx="2971800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Convolution Layer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5519738" y="10675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8" y="10675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2222" r="-6933" b="-507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2300287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289639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728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97150" y="2286794"/>
                <a:ext cx="188705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filter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</a:rPr>
                      <m:t>𝑾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50" y="2286794"/>
                <a:ext cx="1887055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r="-582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2057400" y="1448594"/>
            <a:ext cx="3886200" cy="9906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28800" y="2591594"/>
            <a:ext cx="2895601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0405"/>
          <a:stretch/>
        </p:blipFill>
        <p:spPr bwMode="auto">
          <a:xfrm>
            <a:off x="1296987" y="3505994"/>
            <a:ext cx="531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3865363"/>
            <a:ext cx="453237" cy="50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12291" idx="1"/>
          </p:cNvCxnSpPr>
          <p:nvPr/>
        </p:nvCxnSpPr>
        <p:spPr>
          <a:xfrm>
            <a:off x="1562893" y="3741341"/>
            <a:ext cx="1866106" cy="3750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291" idx="1"/>
          </p:cNvCxnSpPr>
          <p:nvPr/>
        </p:nvCxnSpPr>
        <p:spPr>
          <a:xfrm>
            <a:off x="1758157" y="3545682"/>
            <a:ext cx="1670842" cy="57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291" idx="1"/>
          </p:cNvCxnSpPr>
          <p:nvPr/>
        </p:nvCxnSpPr>
        <p:spPr>
          <a:xfrm flipV="1">
            <a:off x="1554560" y="4116387"/>
            <a:ext cx="1874439" cy="4564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58157" y="4116386"/>
            <a:ext cx="1594643" cy="251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578350" y="4078288"/>
            <a:ext cx="4413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smtClean="0"/>
              <a:t>1 number: </a:t>
            </a:r>
          </a:p>
          <a:p>
            <a:r>
              <a:rPr lang="en-US" dirty="0" smtClean="0"/>
              <a:t>the result of taking a dot product between the filter and a small chunk of the image ( i.e.  5*5*3 = 75-dimensional dot product + bias)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4"/>
              <p:cNvSpPr>
                <a:spLocks noChangeArrowheads="1"/>
              </p:cNvSpPr>
              <p:nvPr/>
            </p:nvSpPr>
            <p:spPr bwMode="auto">
              <a:xfrm>
                <a:off x="5684628" y="5347494"/>
                <a:ext cx="1706772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3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3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3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4628" y="5347494"/>
                <a:ext cx="1706772" cy="381000"/>
              </a:xfrm>
              <a:prstGeom prst="rect">
                <a:avLst/>
              </a:prstGeom>
              <a:blipFill rotWithShape="1">
                <a:blip r:embed="rId9"/>
                <a:stretch>
                  <a:fillRect t="-22222" b="-39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1234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86100" y="534194"/>
            <a:ext cx="2971800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Convolution Layer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5519738" y="10675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738" y="10675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2222" r="-6933" b="-507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2300287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289639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728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97150" y="2286794"/>
                <a:ext cx="15648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filter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50" y="2286794"/>
                <a:ext cx="1564852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r="-74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2057400" y="1448594"/>
            <a:ext cx="3886200" cy="9906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28800" y="2591594"/>
            <a:ext cx="2895601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0405"/>
          <a:stretch/>
        </p:blipFill>
        <p:spPr bwMode="auto">
          <a:xfrm>
            <a:off x="1296987" y="3505994"/>
            <a:ext cx="531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3865363"/>
            <a:ext cx="453237" cy="50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12291" idx="1"/>
          </p:cNvCxnSpPr>
          <p:nvPr/>
        </p:nvCxnSpPr>
        <p:spPr>
          <a:xfrm>
            <a:off x="1562893" y="3741341"/>
            <a:ext cx="1866106" cy="3750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291" idx="1"/>
          </p:cNvCxnSpPr>
          <p:nvPr/>
        </p:nvCxnSpPr>
        <p:spPr>
          <a:xfrm>
            <a:off x="1758157" y="3545682"/>
            <a:ext cx="1670842" cy="57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291" idx="1"/>
          </p:cNvCxnSpPr>
          <p:nvPr/>
        </p:nvCxnSpPr>
        <p:spPr>
          <a:xfrm flipV="1">
            <a:off x="1554560" y="4116387"/>
            <a:ext cx="1874439" cy="4564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58157" y="4116386"/>
            <a:ext cx="1594643" cy="251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115152" y="4287441"/>
            <a:ext cx="2590448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Convolve (slide) over all spatial locations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4690" r="2748" b="3085"/>
          <a:stretch/>
        </p:blipFill>
        <p:spPr bwMode="auto">
          <a:xfrm>
            <a:off x="7010400" y="2686905"/>
            <a:ext cx="1828800" cy="340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200900" y="2300287"/>
            <a:ext cx="1600200" cy="34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Activation map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62400" y="4116387"/>
            <a:ext cx="2819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1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52400" y="794147"/>
            <a:ext cx="2971800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Convolution Layer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2311400" y="17533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0" y="17533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r="-6933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2300287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289639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728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73191" y="2724884"/>
                <a:ext cx="15648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accent6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solidFill>
                          <a:schemeClr val="accent6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accent6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>
                        <a:solidFill>
                          <a:schemeClr val="accent6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accent6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solidFill>
                      <a:schemeClr val="accent6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chemeClr val="accent6"/>
                    </a:solidFill>
                    <a:latin typeface="Arial" panose="020B0604020202020204" pitchFamily="34" charset="0"/>
                  </a:rPr>
                  <a:t>filter</a:t>
                </a:r>
                <a:endParaRPr lang="en-US" sz="2000" b="1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191" y="2724884"/>
                <a:ext cx="1564852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r="-739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2057400" y="2134394"/>
            <a:ext cx="12192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28801" y="3086894"/>
            <a:ext cx="1257299" cy="4191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0405"/>
          <a:stretch/>
        </p:blipFill>
        <p:spPr bwMode="auto">
          <a:xfrm>
            <a:off x="1296987" y="3505994"/>
            <a:ext cx="531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3865363"/>
            <a:ext cx="453237" cy="50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12291" idx="1"/>
          </p:cNvCxnSpPr>
          <p:nvPr/>
        </p:nvCxnSpPr>
        <p:spPr>
          <a:xfrm>
            <a:off x="1562893" y="3741341"/>
            <a:ext cx="1866106" cy="3750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291" idx="1"/>
          </p:cNvCxnSpPr>
          <p:nvPr/>
        </p:nvCxnSpPr>
        <p:spPr>
          <a:xfrm>
            <a:off x="1758157" y="3545682"/>
            <a:ext cx="1670842" cy="57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291" idx="1"/>
          </p:cNvCxnSpPr>
          <p:nvPr/>
        </p:nvCxnSpPr>
        <p:spPr>
          <a:xfrm flipV="1">
            <a:off x="1554560" y="4116387"/>
            <a:ext cx="1874439" cy="4564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58157" y="4116386"/>
            <a:ext cx="1594643" cy="251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115152" y="4287441"/>
            <a:ext cx="2590448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Convolve (slide) over all spatial locations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124700" y="2300287"/>
            <a:ext cx="1790700" cy="34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Activation maps</a:t>
            </a: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5234340" y="1183085"/>
            <a:ext cx="3604860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Consider a second </a:t>
            </a:r>
            <a:r>
              <a:rPr lang="en-US" sz="2000" b="1" dirty="0" smtClean="0">
                <a:solidFill>
                  <a:schemeClr val="accent6"/>
                </a:solidFill>
              </a:rPr>
              <a:t>green</a:t>
            </a:r>
            <a:r>
              <a:rPr lang="en-US" sz="2000" dirty="0" smtClean="0"/>
              <a:t> filter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62400" y="4116387"/>
            <a:ext cx="2819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6" t="2534" r="916" b="1342"/>
          <a:stretch/>
        </p:blipFill>
        <p:spPr bwMode="auto">
          <a:xfrm>
            <a:off x="7009967" y="2668587"/>
            <a:ext cx="1982065" cy="342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76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2311400" y="13723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400" y="13723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2222" r="-6933" b="-5079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1919287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251539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347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873191" y="2343884"/>
                <a:ext cx="177484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𝟔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filter</a:t>
                </a:r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191" y="2343884"/>
                <a:ext cx="1774845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r="-652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2057400" y="1753394"/>
            <a:ext cx="12192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28801" y="2705894"/>
            <a:ext cx="1257299" cy="419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0405"/>
          <a:stretch/>
        </p:blipFill>
        <p:spPr bwMode="auto">
          <a:xfrm>
            <a:off x="1296987" y="3124994"/>
            <a:ext cx="531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3484363"/>
            <a:ext cx="453237" cy="50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12291" idx="1"/>
          </p:cNvCxnSpPr>
          <p:nvPr/>
        </p:nvCxnSpPr>
        <p:spPr>
          <a:xfrm>
            <a:off x="1562893" y="3360341"/>
            <a:ext cx="1866106" cy="3750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291" idx="1"/>
          </p:cNvCxnSpPr>
          <p:nvPr/>
        </p:nvCxnSpPr>
        <p:spPr>
          <a:xfrm>
            <a:off x="1758157" y="3164682"/>
            <a:ext cx="1670842" cy="57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291" idx="1"/>
          </p:cNvCxnSpPr>
          <p:nvPr/>
        </p:nvCxnSpPr>
        <p:spPr>
          <a:xfrm flipV="1">
            <a:off x="1554560" y="3735387"/>
            <a:ext cx="1874439" cy="4564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58157" y="3735386"/>
            <a:ext cx="1594643" cy="251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267552" y="3906441"/>
            <a:ext cx="1980848" cy="361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Convolution Layer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124700" y="1919287"/>
            <a:ext cx="1790700" cy="34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Activation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609600" y="838994"/>
                <a:ext cx="8192535" cy="5707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For example, if we had 6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5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5</m:t>
                    </m:r>
                  </m:oMath>
                </a14:m>
                <a:r>
                  <a:rPr lang="en-US" sz="2000" dirty="0" smtClean="0"/>
                  <a:t> filters, we will get 6 separate activation maps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838994"/>
                <a:ext cx="8192535" cy="570706"/>
              </a:xfrm>
              <a:prstGeom prst="rect">
                <a:avLst/>
              </a:prstGeom>
              <a:blipFill rotWithShape="1">
                <a:blip r:embed="rId9"/>
                <a:stretch>
                  <a:fillRect l="-1860" t="-1397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>
            <a:off x="3962400" y="3735387"/>
            <a:ext cx="2819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1371600" y="5830888"/>
                <a:ext cx="5943600" cy="4183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We stack these up to get a “new image”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28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28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6</m:t>
                    </m:r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1600" y="5830888"/>
                <a:ext cx="5943600" cy="418306"/>
              </a:xfrm>
              <a:prstGeom prst="rect">
                <a:avLst/>
              </a:prstGeom>
              <a:blipFill rotWithShape="1">
                <a:blip r:embed="rId10"/>
                <a:stretch>
                  <a:fillRect l="-2564" t="-19118" r="-2051" b="-102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1174" b="-1"/>
          <a:stretch/>
        </p:blipFill>
        <p:spPr bwMode="auto">
          <a:xfrm>
            <a:off x="6841716" y="2394346"/>
            <a:ext cx="2226084" cy="310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125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09600" y="838994"/>
            <a:ext cx="8192535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Preview</a:t>
            </a:r>
            <a:r>
              <a:rPr lang="en-US" sz="2000" dirty="0" smtClean="0"/>
              <a:t>: Convolutional Network is a sequence of Convolution layers interspersed with activation functions.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/>
          <a:stretch/>
        </p:blipFill>
        <p:spPr bwMode="auto">
          <a:xfrm>
            <a:off x="381000" y="2134394"/>
            <a:ext cx="1637174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6666"/>
          <a:stretch/>
        </p:blipFill>
        <p:spPr bwMode="auto">
          <a:xfrm>
            <a:off x="4038600" y="1998266"/>
            <a:ext cx="1726231" cy="39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2362200" y="3886994"/>
            <a:ext cx="838200" cy="15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6 5x5x3 filters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095500" y="3734594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818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09600" y="838994"/>
            <a:ext cx="8192535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Preview</a:t>
            </a:r>
            <a:r>
              <a:rPr lang="en-US" sz="2000" dirty="0" smtClean="0"/>
              <a:t>: Convolutional Network is a sequence of Convolution layers interspersed with activation functions.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/>
          <a:stretch/>
        </p:blipFill>
        <p:spPr bwMode="auto">
          <a:xfrm>
            <a:off x="152400" y="2134394"/>
            <a:ext cx="1637174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6666"/>
          <a:stretch/>
        </p:blipFill>
        <p:spPr bwMode="auto">
          <a:xfrm>
            <a:off x="2819400" y="1998266"/>
            <a:ext cx="1726231" cy="39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714500" y="3886994"/>
            <a:ext cx="838200" cy="15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6 5x5x3 filters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47800" y="3734594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24400" y="3810794"/>
            <a:ext cx="838200" cy="15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  <a:p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10 5x5x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filters</a:t>
            </a:r>
            <a:endParaRPr lang="en-US" sz="20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7700" y="3658394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43800" y="3810794"/>
            <a:ext cx="83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29500" y="3658394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610600" y="3429794"/>
            <a:ext cx="304800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….</a:t>
            </a:r>
            <a:endParaRPr lang="en-US" sz="20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9403"/>
          <a:stretch/>
        </p:blipFill>
        <p:spPr bwMode="auto">
          <a:xfrm>
            <a:off x="5943600" y="1981994"/>
            <a:ext cx="1447800" cy="389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659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09601" y="838994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Preview</a:t>
            </a:r>
            <a:endParaRPr lang="en-US" sz="2000" dirty="0" smtClean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89350" y="954088"/>
            <a:ext cx="2590800" cy="41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err="1" smtClean="0"/>
              <a:t>Zeiler</a:t>
            </a:r>
            <a:r>
              <a:rPr lang="en-US" sz="2000" dirty="0" smtClean="0"/>
              <a:t> and Fergus, 2013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400800" y="991394"/>
            <a:ext cx="2667000" cy="41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Visualization of VGG-16 by Lane </a:t>
            </a:r>
            <a:r>
              <a:rPr lang="en-US" sz="1200" dirty="0" err="1" smtClean="0"/>
              <a:t>Mcintosh</a:t>
            </a:r>
            <a:r>
              <a:rPr lang="en-US" sz="1200" dirty="0" smtClean="0"/>
              <a:t>. [</a:t>
            </a:r>
            <a:r>
              <a:rPr lang="en-US" sz="1200" dirty="0" err="1" smtClean="0"/>
              <a:t>Simonyan</a:t>
            </a:r>
            <a:r>
              <a:rPr lang="en-US" sz="1200" dirty="0" smtClean="0"/>
              <a:t> and </a:t>
            </a:r>
            <a:r>
              <a:rPr lang="en-US" sz="1200" dirty="0" err="1" smtClean="0"/>
              <a:t>Zisserman</a:t>
            </a:r>
            <a:r>
              <a:rPr lang="en-US" sz="1200" dirty="0" smtClean="0"/>
              <a:t>, 2014]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74" y="2915444"/>
            <a:ext cx="8948778" cy="2763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381001" y="5717382"/>
            <a:ext cx="2133599" cy="41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300" dirty="0" smtClean="0"/>
              <a:t>VGG-16 Conv1_1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505201" y="5754688"/>
            <a:ext cx="2133599" cy="41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300" dirty="0" smtClean="0"/>
              <a:t>VGG-16 Conv3_2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6553201" y="5717382"/>
            <a:ext cx="2133599" cy="41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300" dirty="0" smtClean="0"/>
              <a:t>VGG-16 Conv5_3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676400" y="1697038"/>
            <a:ext cx="129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Low-level features</a:t>
            </a:r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3429000" y="1697038"/>
            <a:ext cx="129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Mid-level features</a:t>
            </a:r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5181600" y="1697038"/>
            <a:ext cx="1295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High-level features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7086600" y="1468438"/>
            <a:ext cx="1295400" cy="1123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Linearly separable classifier</a:t>
            </a:r>
          </a:p>
        </p:txBody>
      </p:sp>
      <p:cxnSp>
        <p:nvCxnSpPr>
          <p:cNvPr id="3" name="Straight Arrow Connector 2"/>
          <p:cNvCxnSpPr>
            <a:stCxn id="21" idx="3"/>
          </p:cNvCxnSpPr>
          <p:nvPr/>
        </p:nvCxnSpPr>
        <p:spPr>
          <a:xfrm>
            <a:off x="2971800" y="2078038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724400" y="2078038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553200" y="2078038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3"/>
          </p:cNvCxnSpPr>
          <p:nvPr/>
        </p:nvCxnSpPr>
        <p:spPr>
          <a:xfrm>
            <a:off x="8382000" y="2030016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219200" y="2078038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00200" y="1697038"/>
            <a:ext cx="1371600" cy="762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52800" y="1697038"/>
            <a:ext cx="1371600" cy="762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181600" y="1697038"/>
            <a:ext cx="1371600" cy="762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010400" y="1505744"/>
            <a:ext cx="1371600" cy="108585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85" name="Straight Connector 16384"/>
          <p:cNvCxnSpPr/>
          <p:nvPr/>
        </p:nvCxnSpPr>
        <p:spPr>
          <a:xfrm flipH="1">
            <a:off x="1676400" y="2459038"/>
            <a:ext cx="457200" cy="4564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102100" y="2459038"/>
            <a:ext cx="0" cy="4564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172200" y="2459038"/>
            <a:ext cx="914400" cy="4564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6204" b="14537"/>
          <a:stretch/>
        </p:blipFill>
        <p:spPr>
          <a:xfrm>
            <a:off x="215065" y="1610122"/>
            <a:ext cx="985086" cy="93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9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09601" y="838994"/>
            <a:ext cx="914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Preview</a:t>
            </a:r>
            <a:endParaRPr lang="en-US" sz="2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152400" y="1252538"/>
            <a:ext cx="8754358" cy="4267200"/>
            <a:chOff x="152400" y="1252538"/>
            <a:chExt cx="8754358" cy="4267200"/>
          </a:xfrm>
        </p:grpSpPr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252538"/>
              <a:ext cx="8754358" cy="426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204" b="14537"/>
            <a:stretch/>
          </p:blipFill>
          <p:spPr>
            <a:xfrm>
              <a:off x="152400" y="2972594"/>
              <a:ext cx="2133600" cy="2128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817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186657" y="611585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2133600" y="1753394"/>
                <a:ext cx="22860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0070C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0070C0"/>
                    </a:solidFill>
                    <a:latin typeface="Arial" panose="020B0604020202020204" pitchFamily="34" charset="0"/>
                  </a:rPr>
                  <a:t> image</a:t>
                </a:r>
                <a:endParaRPr lang="en-US" sz="2500" dirty="0">
                  <a:solidFill>
                    <a:srgbClr val="0070C0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753394"/>
                <a:ext cx="22860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r="-6667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1" t="3479" r="-633" b="1021"/>
          <a:stretch/>
        </p:blipFill>
        <p:spPr bwMode="auto">
          <a:xfrm>
            <a:off x="381000" y="2300287"/>
            <a:ext cx="1725613" cy="3339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2106613" y="2896394"/>
            <a:ext cx="381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b="1" dirty="0" smtClean="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489848" y="5728494"/>
            <a:ext cx="313635" cy="368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700" b="1" dirty="0" smtClean="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197150" y="2286794"/>
                <a:ext cx="156485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/>
                      </a:rPr>
                      <m:t>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sz="2000" b="1" dirty="0" smtClean="0">
                    <a:solidFill>
                      <a:srgbClr val="FF0000"/>
                    </a:solidFill>
                    <a:latin typeface="Arial" panose="020B0604020202020204" pitchFamily="34" charset="0"/>
                  </a:rPr>
                  <a:t>filter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150" y="2286794"/>
                <a:ext cx="1564852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9091" r="-7422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>
            <a:off x="2057400" y="2134394"/>
            <a:ext cx="1219200" cy="3048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828800" y="2591594"/>
            <a:ext cx="2895601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t="10405"/>
          <a:stretch/>
        </p:blipFill>
        <p:spPr bwMode="auto">
          <a:xfrm>
            <a:off x="1296987" y="3505994"/>
            <a:ext cx="53181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3865363"/>
            <a:ext cx="453237" cy="502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Connector 8"/>
          <p:cNvCxnSpPr>
            <a:endCxn id="12291" idx="1"/>
          </p:cNvCxnSpPr>
          <p:nvPr/>
        </p:nvCxnSpPr>
        <p:spPr>
          <a:xfrm>
            <a:off x="1562893" y="3741341"/>
            <a:ext cx="1866106" cy="3750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2291" idx="1"/>
          </p:cNvCxnSpPr>
          <p:nvPr/>
        </p:nvCxnSpPr>
        <p:spPr>
          <a:xfrm>
            <a:off x="1758157" y="3545682"/>
            <a:ext cx="1670842" cy="570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2291" idx="1"/>
          </p:cNvCxnSpPr>
          <p:nvPr/>
        </p:nvCxnSpPr>
        <p:spPr>
          <a:xfrm flipV="1">
            <a:off x="1554560" y="4116387"/>
            <a:ext cx="1874439" cy="4564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58157" y="4116386"/>
            <a:ext cx="1594643" cy="251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>
            <a:spLocks noChangeArrowheads="1"/>
          </p:cNvSpPr>
          <p:nvPr/>
        </p:nvSpPr>
        <p:spPr bwMode="auto">
          <a:xfrm>
            <a:off x="4115152" y="4287441"/>
            <a:ext cx="2590448" cy="57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/>
              <a:t>Convolve (slide) over all spatial locations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4690" r="2748" b="3085"/>
          <a:stretch/>
        </p:blipFill>
        <p:spPr bwMode="auto">
          <a:xfrm>
            <a:off x="7010400" y="2686905"/>
            <a:ext cx="1828800" cy="340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7200900" y="2300287"/>
            <a:ext cx="1600200" cy="34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Activation map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962400" y="4116387"/>
            <a:ext cx="2819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9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2"/>
          <a:stretch/>
        </p:blipFill>
        <p:spPr bwMode="auto">
          <a:xfrm>
            <a:off x="533400" y="1829594"/>
            <a:ext cx="3336770" cy="3404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blipFill rotWithShape="1">
                <a:blip r:embed="rId5"/>
                <a:stretch>
                  <a:fillRect l="-6889" t="-12000" r="-4222" b="-248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65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27063"/>
            <a:ext cx="4276725" cy="5929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Learning Outcomes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8"/>
          <p:cNvSpPr txBox="1"/>
          <p:nvPr/>
        </p:nvSpPr>
        <p:spPr>
          <a:xfrm>
            <a:off x="304801" y="1372394"/>
            <a:ext cx="8686800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By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end of this topic, students should comprehend CNN architectures, their benefits, and their applications.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convolution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layers as the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foundational building blocks of CNNs.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kern="0" dirty="0" smtClean="0">
                <a:latin typeface="Times New Roman" pitchFamily="18" charset="0"/>
                <a:ea typeface="Microsoft YaHei" panose="020B0503020204020204" pitchFamily="34" charset="-122"/>
                <a:cs typeface="Times New Roman" pitchFamily="18" charset="0"/>
                <a:sym typeface="+mn-lt"/>
              </a:rPr>
              <a:t>Gain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Knowledge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of input dimensions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which is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essential for setting up CNN architectures and data preprocessing 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Learning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how to estimate spatial dimensions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design CNN architectures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Understand how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1x1 convolution layers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can modify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feature map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dimensions of CNNs.</a:t>
            </a:r>
          </a:p>
          <a:p>
            <a:pPr marL="514350" indent="-51435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Comprehend how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pooling layers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is used to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design CNN architectures for efficient feature </a:t>
            </a:r>
            <a:r>
              <a:rPr lang="en-US" sz="2000">
                <a:latin typeface="Times New Roman" pitchFamily="18" charset="0"/>
                <a:cs typeface="Times New Roman" pitchFamily="18" charset="0"/>
              </a:rPr>
              <a:t>extraction</a:t>
            </a:r>
            <a:r>
              <a:rPr lang="en-US" sz="200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54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12000" r="-4222" b="-248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" r="1300"/>
          <a:stretch/>
        </p:blipFill>
        <p:spPr bwMode="auto">
          <a:xfrm>
            <a:off x="304800" y="1632744"/>
            <a:ext cx="3519289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501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12000" r="-4222" b="-248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475" r="1151"/>
          <a:stretch/>
        </p:blipFill>
        <p:spPr bwMode="auto">
          <a:xfrm>
            <a:off x="302733" y="1524794"/>
            <a:ext cx="3431067" cy="359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016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12000" r="-4222" b="-248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/>
          <a:stretch/>
        </p:blipFill>
        <p:spPr bwMode="auto">
          <a:xfrm>
            <a:off x="304800" y="1524794"/>
            <a:ext cx="3488762" cy="360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757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7620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12000" r="-4222" b="-248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/>
          <a:stretch/>
        </p:blipFill>
        <p:spPr bwMode="auto">
          <a:xfrm>
            <a:off x="304800" y="1524794"/>
            <a:ext cx="3505200" cy="358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4724400" y="4115594"/>
                <a:ext cx="21336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  <a:ea typeface="Cambria Math"/>
                      </a:rPr>
                      <m:t>⟹</m:t>
                    </m:r>
                    <m:r>
                      <a:rPr lang="en-US" sz="2500" b="1" i="1" dirty="0" smtClean="0">
                        <a:latin typeface="Cambria Math"/>
                      </a:rPr>
                      <m:t>𝟓</m:t>
                    </m:r>
                    <m:r>
                      <a:rPr lang="en-US" sz="2500" b="1" i="1" dirty="0" smtClean="0">
                        <a:latin typeface="Cambria Math"/>
                      </a:rPr>
                      <m:t>𝒙</m:t>
                    </m:r>
                    <m:r>
                      <a:rPr lang="en-US" sz="2500" b="1" i="1" dirty="0" smtClean="0">
                        <a:latin typeface="Cambria Math"/>
                      </a:rPr>
                      <m:t>𝟓</m:t>
                    </m:r>
                  </m:oMath>
                </a14:m>
                <a:r>
                  <a:rPr lang="en-US" sz="2500" b="1" dirty="0" smtClean="0"/>
                  <a:t> output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115594"/>
                <a:ext cx="2133600" cy="457200"/>
              </a:xfrm>
              <a:prstGeom prst="rect">
                <a:avLst/>
              </a:prstGeom>
              <a:blipFill rotWithShape="1">
                <a:blip r:embed="rId6"/>
                <a:stretch>
                  <a:fillRect l="-4000" t="-18667" r="-6000" b="-26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67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 applied with </a:t>
                </a:r>
                <a:r>
                  <a:rPr lang="en-US" sz="2500" b="1" dirty="0" smtClean="0"/>
                  <a:t>stride 2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7500" r="-6444" b="-9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" r="1182"/>
          <a:stretch/>
        </p:blipFill>
        <p:spPr bwMode="auto">
          <a:xfrm>
            <a:off x="152400" y="1753394"/>
            <a:ext cx="3504225" cy="358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692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 applied with </a:t>
                </a:r>
                <a:r>
                  <a:rPr lang="en-US" sz="2500" b="1" dirty="0" smtClean="0"/>
                  <a:t>stride 2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7500" r="-6444" b="-9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0" r="2128"/>
          <a:stretch/>
        </p:blipFill>
        <p:spPr bwMode="auto">
          <a:xfrm>
            <a:off x="238985" y="1753394"/>
            <a:ext cx="3478543" cy="366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378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 applied with </a:t>
                </a:r>
                <a:r>
                  <a:rPr lang="en-US" sz="2500" b="1" dirty="0" smtClean="0"/>
                  <a:t>stride 2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7500" r="-6444" b="-9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7"/>
          <a:stretch/>
        </p:blipFill>
        <p:spPr bwMode="auto">
          <a:xfrm>
            <a:off x="424657" y="1677194"/>
            <a:ext cx="3516710" cy="359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4724400" y="4191794"/>
                <a:ext cx="21336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  <a:ea typeface="Cambria Math"/>
                      </a:rPr>
                      <m:t>⟹</m:t>
                    </m:r>
                    <m:r>
                      <a:rPr lang="en-US" sz="2500" b="1" i="1" dirty="0" smtClean="0">
                        <a:latin typeface="Cambria Math"/>
                        <a:ea typeface="Cambria Math"/>
                      </a:rPr>
                      <m:t>𝟑</m:t>
                    </m:r>
                    <m:r>
                      <a:rPr lang="en-US" sz="2500" b="1" i="1" dirty="0" smtClean="0">
                        <a:latin typeface="Cambria Math"/>
                      </a:rPr>
                      <m:t>𝒙</m:t>
                    </m:r>
                    <m:r>
                      <a:rPr lang="en-US" sz="2500" b="1" i="1" dirty="0" smtClean="0">
                        <a:latin typeface="Cambria Math"/>
                      </a:rPr>
                      <m:t>𝟑</m:t>
                    </m:r>
                  </m:oMath>
                </a14:m>
                <a:r>
                  <a:rPr lang="en-US" sz="2500" b="1" dirty="0" smtClean="0"/>
                  <a:t> output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4191794"/>
                <a:ext cx="2133600" cy="457200"/>
              </a:xfrm>
              <a:prstGeom prst="rect">
                <a:avLst/>
              </a:prstGeom>
              <a:blipFill rotWithShape="1">
                <a:blip r:embed="rId6"/>
                <a:stretch>
                  <a:fillRect l="-4000" t="-20000" r="-6000" b="-25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345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 applied with </a:t>
                </a:r>
                <a:r>
                  <a:rPr lang="en-US" sz="2500" b="1" dirty="0" smtClean="0"/>
                  <a:t>stride 3</a:t>
                </a:r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2667794"/>
                <a:ext cx="2743200" cy="1219200"/>
              </a:xfrm>
              <a:prstGeom prst="rect">
                <a:avLst/>
              </a:prstGeom>
              <a:blipFill rotWithShape="1">
                <a:blip r:embed="rId4"/>
                <a:stretch>
                  <a:fillRect l="-6889" t="-7500" r="-6444" b="-95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5"/>
          <a:stretch/>
        </p:blipFill>
        <p:spPr bwMode="auto">
          <a:xfrm>
            <a:off x="201215" y="1448594"/>
            <a:ext cx="3490913" cy="360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17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6585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Take a closer look at the spatial dimensions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"/>
          <a:stretch/>
        </p:blipFill>
        <p:spPr bwMode="auto">
          <a:xfrm>
            <a:off x="304800" y="1524794"/>
            <a:ext cx="3488762" cy="360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4724400" y="1981994"/>
                <a:ext cx="27432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/>
                  <a:t> input (spatially) assume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/>
                  <a:t> filter applied with </a:t>
                </a:r>
                <a:r>
                  <a:rPr lang="en-US" sz="2500" b="1" dirty="0" smtClean="0"/>
                  <a:t>stride 3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4400" y="1981994"/>
                <a:ext cx="2743200" cy="1219200"/>
              </a:xfrm>
              <a:prstGeom prst="rect">
                <a:avLst/>
              </a:prstGeom>
              <a:blipFill rotWithShape="1">
                <a:blip r:embed="rId5"/>
                <a:stretch>
                  <a:fillRect l="-6889" t="-7000" r="-6444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4495800" y="3810794"/>
                <a:ext cx="4419600" cy="1219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500" dirty="0">
                    <a:solidFill>
                      <a:srgbClr val="FF0000"/>
                    </a:solidFill>
                  </a:rPr>
                  <a:t>d</a:t>
                </a:r>
                <a:r>
                  <a:rPr lang="en-US" sz="2500" dirty="0" smtClean="0">
                    <a:solidFill>
                      <a:srgbClr val="FF0000"/>
                    </a:solidFill>
                  </a:rPr>
                  <a:t>oesn’t fit!</a:t>
                </a:r>
              </a:p>
              <a:p>
                <a:r>
                  <a:rPr lang="en-US" sz="2500" dirty="0" smtClean="0">
                    <a:solidFill>
                      <a:srgbClr val="FF0000"/>
                    </a:solidFill>
                  </a:rPr>
                  <a:t>cannot apply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rgbClr val="FF0000"/>
                    </a:solidFill>
                  </a:rPr>
                  <a:t> filter on </a:t>
                </a:r>
                <a14:m>
                  <m:oMath xmlns:m="http://schemas.openxmlformats.org/officeDocument/2006/math">
                    <m:r>
                      <a:rPr lang="en-US" sz="2500" i="1" dirty="0">
                        <a:solidFill>
                          <a:srgbClr val="FF0000"/>
                        </a:solidFill>
                        <a:latin typeface="Cambria Math"/>
                      </a:rPr>
                      <m:t>7</m:t>
                    </m:r>
                    <m:r>
                      <a:rPr lang="en-US" sz="2500" i="1" dirty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>
                        <a:solidFill>
                          <a:srgbClr val="FF0000"/>
                        </a:solidFill>
                        <a:latin typeface="Cambria Math"/>
                      </a:rPr>
                      <m:t>7</m:t>
                    </m:r>
                  </m:oMath>
                </a14:m>
                <a:r>
                  <a:rPr lang="en-US" sz="2500" dirty="0" smtClean="0">
                    <a:solidFill>
                      <a:srgbClr val="FF0000"/>
                    </a:solidFill>
                  </a:rPr>
                  <a:t> input with </a:t>
                </a:r>
                <a:r>
                  <a:rPr lang="en-US" sz="2500" b="1" dirty="0" smtClean="0">
                    <a:solidFill>
                      <a:srgbClr val="FF0000"/>
                    </a:solidFill>
                  </a:rPr>
                  <a:t>stride 3</a:t>
                </a: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95800" y="3810794"/>
                <a:ext cx="4419600" cy="1219200"/>
              </a:xfrm>
              <a:prstGeom prst="rect">
                <a:avLst/>
              </a:prstGeom>
              <a:blipFill rotWithShape="1">
                <a:blip r:embed="rId6"/>
                <a:stretch>
                  <a:fillRect l="-4414" t="-7000" b="-10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644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424657" y="814388"/>
            <a:ext cx="5823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Estimation of spatial dimensions: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724400" y="1600994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Output size:</a:t>
            </a:r>
            <a:endParaRPr lang="en-US" dirty="0" smtClean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34000" y="2159263"/>
            <a:ext cx="2057400" cy="43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e.g. N = 7, F = 3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/>
          <a:stretch/>
        </p:blipFill>
        <p:spPr bwMode="auto">
          <a:xfrm>
            <a:off x="424657" y="1542125"/>
            <a:ext cx="3529013" cy="357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524424" y="1448594"/>
                <a:ext cx="1440651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𝑭</m:t>
                              </m:r>
                            </m:e>
                          </m:d>
                        </m:num>
                        <m:den>
                          <m:r>
                            <a:rPr lang="en-US" b="1" i="1" dirty="0">
                              <a:latin typeface="Cambria Math"/>
                            </a:rPr>
                            <m:t>𝒔𝒕𝒓𝒊𝒅𝒆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424" y="1448594"/>
                <a:ext cx="1440651" cy="629852"/>
              </a:xfrm>
              <a:prstGeom prst="rect">
                <a:avLst/>
              </a:prstGeom>
              <a:blipFill rotWithShape="1">
                <a:blip r:embed="rId5"/>
                <a:stretch>
                  <a:fillRect r="-4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05400" y="2896394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1,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17978" y="2769262"/>
                <a:ext cx="1833387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𝟏</m:t>
                          </m:r>
                        </m:den>
                      </m:f>
                      <m:r>
                        <a:rPr lang="en-US" b="1" i="0" dirty="0" smtClean="0">
                          <a:latin typeface="Cambria Math"/>
                        </a:rPr>
                        <m:t>+</m:t>
                      </m:r>
                      <m:r>
                        <a:rPr lang="en-US" b="1" i="0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78" y="2769262"/>
                <a:ext cx="1833387" cy="634469"/>
              </a:xfrm>
              <a:prstGeom prst="rect">
                <a:avLst/>
              </a:prstGeom>
              <a:blipFill rotWithShape="1">
                <a:blip r:embed="rId6"/>
                <a:stretch>
                  <a:fillRect r="-3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05400" y="3684457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2,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717978" y="3557325"/>
                <a:ext cx="1833387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78" y="3557325"/>
                <a:ext cx="1833387" cy="634469"/>
              </a:xfrm>
              <a:prstGeom prst="rect">
                <a:avLst/>
              </a:prstGeom>
              <a:blipFill rotWithShape="1">
                <a:blip r:embed="rId7"/>
                <a:stretch>
                  <a:fillRect r="-3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121010" y="4522657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3,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33588" y="4395525"/>
                <a:ext cx="233031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b="1" i="0" dirty="0" smtClean="0">
                          <a:latin typeface="Cambria Math"/>
                        </a:rPr>
                        <m:t>+</m:t>
                      </m:r>
                      <m:r>
                        <a:rPr lang="en-US" b="1" i="0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𝟐</m:t>
                      </m:r>
                      <m:r>
                        <a:rPr lang="en-US" b="1" i="0" dirty="0" smtClean="0">
                          <a:latin typeface="Cambria Math"/>
                        </a:rPr>
                        <m:t>.</m:t>
                      </m:r>
                      <m:r>
                        <a:rPr lang="en-US" b="1" i="0" dirty="0" smtClean="0">
                          <a:latin typeface="Cambria Math"/>
                        </a:rPr>
                        <m:t>𝟑𝟑</m:t>
                      </m:r>
                      <m:r>
                        <a:rPr lang="en-US" b="1" i="0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88" y="4395525"/>
                <a:ext cx="2330317" cy="629852"/>
              </a:xfrm>
              <a:prstGeom prst="rect">
                <a:avLst/>
              </a:prstGeom>
              <a:blipFill rotWithShape="1">
                <a:blip r:embed="rId8"/>
                <a:stretch>
                  <a:fillRect r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23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/>
          <p:nvPr/>
        </p:nvSpPr>
        <p:spPr>
          <a:xfrm>
            <a:off x="1209675" y="610394"/>
            <a:ext cx="2524125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500" b="1" dirty="0" smtClean="0">
                <a:solidFill>
                  <a:srgbClr val="A2AC00"/>
                </a:solidFill>
                <a:latin typeface="Arial" panose="020B0604020202020204" pitchFamily="34" charset="0"/>
              </a:rPr>
              <a:t>References</a:t>
            </a:r>
            <a:endParaRPr sz="3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 Box 8"/>
          <p:cNvSpPr txBox="1"/>
          <p:nvPr/>
        </p:nvSpPr>
        <p:spPr>
          <a:xfrm>
            <a:off x="304801" y="1219994"/>
            <a:ext cx="86868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1</a:t>
            </a: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Richard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Szeliski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 (2017). Computer Vision: Algorithms and Applications.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2. Géron, A. (2019). Hands-On Machine Learning with Scikit-Learn, Keras, and TensorFlow. O'Reilly Media.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3.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Aggarwal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C.C. (2018). Neural Networks and Deep Learning. Springer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4. Goodfellow, I., Bengio, Y., &amp; Courville, A. (2016). Deep Learning. MIT Press.</a:t>
            </a:r>
          </a:p>
          <a:p>
            <a:pPr indent="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None/>
            </a:pPr>
            <a:r>
              <a:rPr lang="en-US" sz="2000" kern="0" dirty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5. Hastie, T., Tibshirani, R., &amp; Friedman, J. (2009). The Elements of Statistical Learning: Data Mining, Inference, and Prediction. Springer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.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Gulli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A, Pal, S. (2017). Deep Learning with Keras. </a:t>
            </a: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Packt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 Publishing</a:t>
            </a:r>
          </a:p>
          <a:p>
            <a:pPr marL="457200" indent="-457200" algn="just">
              <a:lnSpc>
                <a:spcPct val="130000"/>
              </a:lnSpc>
              <a:spcBef>
                <a:spcPts val="600"/>
              </a:spcBef>
              <a:buFont typeface="Wingdings" panose="05000000000000000000" charset="0"/>
              <a:buAutoNum type="arabicPeriod" startAt="6"/>
            </a:pPr>
            <a:r>
              <a:rPr lang="en-US" sz="2000" kern="0" dirty="0" err="1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Montavon</a:t>
            </a:r>
            <a:r>
              <a:rPr lang="en-US" sz="2000" kern="0" dirty="0" smtClean="0">
                <a:latin typeface="Times New Roman" panose="02020603050405020304" charset="0"/>
                <a:ea typeface="Microsoft YaHei" panose="020B0503020204020204" pitchFamily="34" charset="-122"/>
                <a:cs typeface="Times New Roman" panose="02020603050405020304" charset="0"/>
                <a:sym typeface="+mn-lt"/>
              </a:rPr>
              <a:t>, G. Orr, G. Muller, K.K. (2012). Neural Networks: Tricks of the Trade. Springer.</a:t>
            </a:r>
            <a:endParaRPr lang="en-US" sz="2000" kern="0" dirty="0">
              <a:latin typeface="Times New Roman" panose="02020603050405020304" charset="0"/>
              <a:ea typeface="Microsoft YaHei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9013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724400" y="1600994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Output size:</a:t>
            </a:r>
            <a:endParaRPr lang="en-US" dirty="0" smtClean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334000" y="2159263"/>
            <a:ext cx="2057400" cy="43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e.g. N = 7, F = 3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"/>
          <a:stretch/>
        </p:blipFill>
        <p:spPr bwMode="auto">
          <a:xfrm>
            <a:off x="424657" y="1542125"/>
            <a:ext cx="3529013" cy="3570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524424" y="1448594"/>
                <a:ext cx="1346844" cy="634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𝑭</m:t>
                              </m:r>
                            </m:e>
                          </m:d>
                        </m:num>
                        <m:den>
                          <m:r>
                            <a:rPr lang="en-US" b="1" i="1" dirty="0">
                              <a:latin typeface="Cambria Math"/>
                            </a:rPr>
                            <m:t>𝒔𝒕𝒓𝒊𝒅𝒆</m:t>
                          </m:r>
                          <m:r>
                            <a:rPr lang="en-US" b="1" i="1" dirty="0">
                              <a:latin typeface="Cambria Math"/>
                            </a:rPr>
                            <m:t>+</m:t>
                          </m:r>
                          <m:r>
                            <a:rPr lang="en-US" b="1" i="1" dirty="0">
                              <a:latin typeface="Cambria Math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424" y="1448594"/>
                <a:ext cx="1346844" cy="634469"/>
              </a:xfrm>
              <a:prstGeom prst="rect">
                <a:avLst/>
              </a:prstGeom>
              <a:blipFill rotWithShape="1">
                <a:blip r:embed="rId5"/>
                <a:stretch>
                  <a:fillRect r="-5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105400" y="2896394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1,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17978" y="2769262"/>
                <a:ext cx="1833387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𝟏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𝟓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78" y="2769262"/>
                <a:ext cx="1833387" cy="628057"/>
              </a:xfrm>
              <a:prstGeom prst="rect">
                <a:avLst/>
              </a:prstGeom>
              <a:blipFill rotWithShape="1">
                <a:blip r:embed="rId6"/>
                <a:stretch>
                  <a:fillRect r="-3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105400" y="3684457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2,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717978" y="3557325"/>
                <a:ext cx="1833387" cy="628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𝟐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978" y="3557325"/>
                <a:ext cx="1833387" cy="628057"/>
              </a:xfrm>
              <a:prstGeom prst="rect">
                <a:avLst/>
              </a:prstGeom>
              <a:blipFill rotWithShape="1">
                <a:blip r:embed="rId7"/>
                <a:stretch>
                  <a:fillRect r="-3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121010" y="4522657"/>
            <a:ext cx="1676400" cy="38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If stride is 3,</a:t>
            </a:r>
          </a:p>
          <a:p>
            <a:endParaRPr lang="en-US" sz="25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733588" y="4395525"/>
                <a:ext cx="2330317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 smtClean="0">
                                  <a:latin typeface="Cambria Math"/>
                                </a:rPr>
                                <m:t>𝟕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𝟑</m:t>
                              </m:r>
                            </m:e>
                          </m:d>
                        </m:num>
                        <m:den>
                          <m:r>
                            <a:rPr lang="en-US" b="1" i="1" dirty="0" smtClean="0">
                              <a:latin typeface="Cambria Math"/>
                            </a:rPr>
                            <m:t>𝟑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  <m:r>
                        <a:rPr lang="en-US" b="1" i="0" dirty="0" smtClean="0">
                          <a:latin typeface="Cambria Math"/>
                        </a:rPr>
                        <m:t>=</m:t>
                      </m:r>
                      <m:r>
                        <a:rPr lang="en-US" b="1" i="0" dirty="0" smtClean="0">
                          <a:latin typeface="Cambria Math"/>
                        </a:rPr>
                        <m:t>𝟐</m:t>
                      </m:r>
                      <m:r>
                        <a:rPr lang="en-US" b="1" i="0" dirty="0" smtClean="0">
                          <a:latin typeface="Cambria Math"/>
                        </a:rPr>
                        <m:t>.</m:t>
                      </m:r>
                      <m:r>
                        <a:rPr lang="en-US" b="1" i="0" dirty="0" smtClean="0">
                          <a:latin typeface="Cambria Math"/>
                        </a:rPr>
                        <m:t>𝟑𝟑</m:t>
                      </m:r>
                      <m:r>
                        <a:rPr lang="en-US" b="1" i="0" dirty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588" y="4395525"/>
                <a:ext cx="2330317" cy="629852"/>
              </a:xfrm>
              <a:prstGeom prst="rect">
                <a:avLst/>
              </a:prstGeom>
              <a:blipFill rotWithShape="1">
                <a:blip r:embed="rId8"/>
                <a:stretch>
                  <a:fillRect r="-1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053012" y="5639594"/>
            <a:ext cx="36337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dirty="0" smtClean="0">
                <a:solidFill>
                  <a:srgbClr val="FF0000"/>
                </a:solidFill>
              </a:rPr>
              <a:t>In practice, padding can be introduced to solve this problem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010400" y="4902863"/>
            <a:ext cx="814388" cy="6605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"/>
          <p:cNvSpPr/>
          <p:nvPr/>
        </p:nvSpPr>
        <p:spPr>
          <a:xfrm>
            <a:off x="424657" y="814388"/>
            <a:ext cx="58237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Estimation of spatial dimensions: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121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4800" y="915194"/>
            <a:ext cx="82621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In practice: It is common to pad the border with zero 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429000" y="1677194"/>
                <a:ext cx="541020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e.g.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000" dirty="0" smtClean="0"/>
                  <a:t> filter, applied with stride 1</a:t>
                </a:r>
              </a:p>
              <a:p>
                <a:r>
                  <a:rPr lang="en-US" sz="2000" b="1" dirty="0" smtClean="0"/>
                  <a:t>Pad the border with 1 pixel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000" b="1" dirty="0" smtClean="0"/>
                  <a:t> what is the output?</a:t>
                </a: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1677194"/>
                <a:ext cx="5410200" cy="990600"/>
              </a:xfrm>
              <a:prstGeom prst="rect">
                <a:avLst/>
              </a:prstGeom>
              <a:blipFill rotWithShape="1">
                <a:blip r:embed="rId4"/>
                <a:stretch>
                  <a:fillRect l="-2931" t="-7362" r="-1691" b="-7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994"/>
            <a:ext cx="2620274" cy="341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5638800" y="3201194"/>
                <a:ext cx="1440651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𝑭</m:t>
                              </m:r>
                            </m:e>
                          </m:d>
                        </m:num>
                        <m:den>
                          <m:r>
                            <a:rPr lang="en-US" b="1" i="1" dirty="0">
                              <a:latin typeface="Cambria Math"/>
                            </a:rPr>
                            <m:t>𝒔𝒕𝒓𝒊𝒅𝒆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201194"/>
                <a:ext cx="1440651" cy="629852"/>
              </a:xfrm>
              <a:prstGeom prst="rect">
                <a:avLst/>
              </a:prstGeom>
              <a:blipFill rotWithShape="1">
                <a:blip r:embed="rId6"/>
                <a:stretch>
                  <a:fillRect r="-4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4648200" y="3353594"/>
            <a:ext cx="838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300" b="1" dirty="0" smtClean="0"/>
              <a:t>Recall: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619750" y="4344194"/>
                <a:ext cx="1996893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dirty="0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1" i="1" dirty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dirty="0"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1" i="1" dirty="0">
                                  <a:latin typeface="Cambria Math"/>
                                </a:rPr>
                                <m:t>𝑭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b="1" i="1" dirty="0" smtClean="0">
                                  <a:latin typeface="Cambria Math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dirty="0">
                              <a:latin typeface="Cambria Math"/>
                            </a:rPr>
                            <m:t>𝒔𝒕𝒓𝒊𝒅𝒆</m:t>
                          </m:r>
                        </m:den>
                      </m:f>
                      <m:r>
                        <a:rPr lang="en-US" b="1" i="1" dirty="0" smtClean="0">
                          <a:latin typeface="Cambria Math"/>
                        </a:rPr>
                        <m:t>+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50" y="4344194"/>
                <a:ext cx="1996893" cy="629852"/>
              </a:xfrm>
              <a:prstGeom prst="rect">
                <a:avLst/>
              </a:prstGeom>
              <a:blipFill rotWithShape="1">
                <a:blip r:embed="rId7"/>
                <a:stretch>
                  <a:fillRect r="-3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3429000" y="4420394"/>
            <a:ext cx="19050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300" b="1" dirty="0" smtClean="0"/>
              <a:t>With padding:</a:t>
            </a:r>
          </a:p>
        </p:txBody>
      </p:sp>
    </p:spTree>
    <p:extLst>
      <p:ext uri="{BB962C8B-B14F-4D97-AF65-F5344CB8AC3E}">
        <p14:creationId xmlns:p14="http://schemas.microsoft.com/office/powerpoint/2010/main" val="1123579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4800" y="915194"/>
            <a:ext cx="82621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In practice: It is common to pad the border with zero 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429000" y="1677194"/>
                <a:ext cx="541020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e.g.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000" dirty="0" smtClean="0"/>
                  <a:t> filter, applied with stride 1</a:t>
                </a:r>
              </a:p>
              <a:p>
                <a:r>
                  <a:rPr lang="en-US" sz="2000" b="1" dirty="0" smtClean="0"/>
                  <a:t>Pad the border with 1 pixel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000" b="1" dirty="0" smtClean="0"/>
                  <a:t> what is the output?</a:t>
                </a: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1677194"/>
                <a:ext cx="5410200" cy="990600"/>
              </a:xfrm>
              <a:prstGeom prst="rect">
                <a:avLst/>
              </a:prstGeom>
              <a:blipFill rotWithShape="1">
                <a:blip r:embed="rId4"/>
                <a:stretch>
                  <a:fillRect l="-2931" t="-7362" r="-1691" b="-7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994"/>
            <a:ext cx="2620274" cy="341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4648200" y="3658394"/>
                <a:ext cx="1981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300" b="1" i="1" dirty="0" smtClean="0">
                        <a:latin typeface="Cambria Math"/>
                      </a:rPr>
                      <m:t>𝟕</m:t>
                    </m:r>
                    <m:r>
                      <a:rPr lang="en-US" sz="2300" b="1" i="1" dirty="0" smtClean="0">
                        <a:latin typeface="Cambria Math"/>
                      </a:rPr>
                      <m:t>𝒙</m:t>
                    </m:r>
                    <m:r>
                      <a:rPr lang="en-US" sz="2300" b="1" i="1" dirty="0" smtClean="0">
                        <a:latin typeface="Cambria Math"/>
                      </a:rPr>
                      <m:t>𝟕</m:t>
                    </m:r>
                  </m:oMath>
                </a14:m>
                <a:r>
                  <a:rPr lang="en-US" sz="2300" b="1" dirty="0" smtClean="0"/>
                  <a:t> output</a:t>
                </a: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3658394"/>
                <a:ext cx="1981200" cy="381000"/>
              </a:xfrm>
              <a:prstGeom prst="rect">
                <a:avLst/>
              </a:prstGeom>
              <a:blipFill rotWithShape="1">
                <a:blip r:embed="rId6"/>
                <a:stretch>
                  <a:fillRect l="-5231" t="-22222" b="-39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57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304800" y="915194"/>
            <a:ext cx="8262143" cy="48180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dirty="0" smtClean="0"/>
              <a:t>In practice: It is common to pad the border with zero </a:t>
            </a:r>
            <a:endParaRPr sz="3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>
                <a:spLocks noChangeArrowheads="1"/>
              </p:cNvSpPr>
              <p:nvPr/>
            </p:nvSpPr>
            <p:spPr bwMode="auto">
              <a:xfrm>
                <a:off x="3429000" y="1524794"/>
                <a:ext cx="541020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e.g. input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7</m:t>
                    </m:r>
                  </m:oMath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  <m:r>
                      <a:rPr lang="en-US" sz="2000" i="1" dirty="0" smtClean="0">
                        <a:latin typeface="Cambria Math"/>
                      </a:rPr>
                      <m:t>𝑥</m:t>
                    </m:r>
                    <m:r>
                      <a:rPr lang="en-US" sz="2000" i="1" dirty="0" smtClean="0">
                        <a:latin typeface="Cambria Math"/>
                      </a:rPr>
                      <m:t>3</m:t>
                    </m:r>
                  </m:oMath>
                </a14:m>
                <a:r>
                  <a:rPr lang="en-US" sz="2000" dirty="0" smtClean="0"/>
                  <a:t> filter, applied with stride 1</a:t>
                </a:r>
              </a:p>
              <a:p>
                <a:r>
                  <a:rPr lang="en-US" sz="2000" b="1" dirty="0" smtClean="0"/>
                  <a:t>Pad the border with 1 pixel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000" b="1" dirty="0" smtClean="0"/>
                  <a:t> what is the output?</a:t>
                </a:r>
              </a:p>
            </p:txBody>
          </p:sp>
        </mc:Choice>
        <mc:Fallback xmlns="">
          <p:sp>
            <p:nvSpPr>
              <p:cNvPr id="16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9000" y="1524794"/>
                <a:ext cx="5410200" cy="990600"/>
              </a:xfrm>
              <a:prstGeom prst="rect">
                <a:avLst/>
              </a:prstGeom>
              <a:blipFill rotWithShape="1">
                <a:blip r:embed="rId4"/>
                <a:stretch>
                  <a:fillRect l="-2931" t="-7362" r="-1691" b="-797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994"/>
            <a:ext cx="2620274" cy="341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4"/>
              <p:cNvSpPr>
                <a:spLocks noChangeArrowheads="1"/>
              </p:cNvSpPr>
              <p:nvPr/>
            </p:nvSpPr>
            <p:spPr bwMode="auto">
              <a:xfrm>
                <a:off x="4648200" y="2591594"/>
                <a:ext cx="19812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sz="2300" b="1" i="1" dirty="0" smtClean="0">
                        <a:latin typeface="Cambria Math"/>
                      </a:rPr>
                      <m:t>𝟕</m:t>
                    </m:r>
                    <m:r>
                      <a:rPr lang="en-US" sz="2300" b="1" i="1" dirty="0" smtClean="0">
                        <a:latin typeface="Cambria Math"/>
                      </a:rPr>
                      <m:t>𝒙</m:t>
                    </m:r>
                    <m:r>
                      <a:rPr lang="en-US" sz="2300" b="1" i="1" dirty="0" smtClean="0">
                        <a:latin typeface="Cambria Math"/>
                      </a:rPr>
                      <m:t>𝟕</m:t>
                    </m:r>
                  </m:oMath>
                </a14:m>
                <a:r>
                  <a:rPr lang="en-US" sz="2300" b="1" dirty="0" smtClean="0"/>
                  <a:t> output</a:t>
                </a:r>
              </a:p>
            </p:txBody>
          </p:sp>
        </mc:Choice>
        <mc:Fallback xmlns="">
          <p:sp>
            <p:nvSpPr>
              <p:cNvPr id="1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48200" y="2591594"/>
                <a:ext cx="1981200" cy="381000"/>
              </a:xfrm>
              <a:prstGeom prst="rect">
                <a:avLst/>
              </a:prstGeom>
              <a:blipFill rotWithShape="1">
                <a:blip r:embed="rId6"/>
                <a:stretch>
                  <a:fillRect l="-5231" t="-22222" b="-39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"/>
              <p:cNvSpPr>
                <a:spLocks noChangeArrowheads="1"/>
              </p:cNvSpPr>
              <p:nvPr/>
            </p:nvSpPr>
            <p:spPr bwMode="auto">
              <a:xfrm>
                <a:off x="3352800" y="3048794"/>
                <a:ext cx="5410200" cy="990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In general, it is common to see Conv layers with stride 1, filter of size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/>
                      </a:rPr>
                      <m:t>𝐹𝑥𝐹</m:t>
                    </m:r>
                  </m:oMath>
                </a14:m>
                <a:r>
                  <a:rPr lang="en-US" sz="2000" dirty="0" smtClean="0"/>
                  <a:t>, and zero-padding with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0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/>
                          </a:rPr>
                          <m:t>(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𝐹</m:t>
                        </m:r>
                        <m:r>
                          <a:rPr lang="en-US" sz="2000" b="0" i="1" dirty="0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 smtClean="0"/>
                  <a:t>. (This will preserve the size spatially)</a:t>
                </a:r>
              </a:p>
            </p:txBody>
          </p:sp>
        </mc:Choice>
        <mc:Fallback xmlns="">
          <p:sp>
            <p:nvSpPr>
              <p:cNvPr id="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048794"/>
                <a:ext cx="5410200" cy="990600"/>
              </a:xfrm>
              <a:prstGeom prst="rect">
                <a:avLst/>
              </a:prstGeom>
              <a:blipFill rotWithShape="1">
                <a:blip r:embed="rId7"/>
                <a:stretch>
                  <a:fillRect l="-2815" t="-7362" b="-693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4"/>
              <p:cNvSpPr>
                <a:spLocks noChangeArrowheads="1"/>
              </p:cNvSpPr>
              <p:nvPr/>
            </p:nvSpPr>
            <p:spPr bwMode="auto">
              <a:xfrm>
                <a:off x="3352800" y="4191794"/>
                <a:ext cx="30480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e.g. F = 3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⟹ </m:t>
                    </m:r>
                  </m:oMath>
                </a14:m>
                <a:r>
                  <a:rPr lang="en-US" sz="2000" dirty="0" smtClean="0"/>
                  <a:t>zero pad with 1</a:t>
                </a:r>
              </a:p>
            </p:txBody>
          </p:sp>
        </mc:Choice>
        <mc:Fallback xmlns="">
          <p:sp>
            <p:nvSpPr>
              <p:cNvPr id="9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191794"/>
                <a:ext cx="3048000" cy="381000"/>
              </a:xfrm>
              <a:prstGeom prst="rect">
                <a:avLst/>
              </a:prstGeom>
              <a:blipFill rotWithShape="1">
                <a:blip r:embed="rId8"/>
                <a:stretch>
                  <a:fillRect l="-5000" t="-20968" r="-2800" b="-209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/>
              <p:cNvSpPr>
                <a:spLocks noChangeArrowheads="1"/>
              </p:cNvSpPr>
              <p:nvPr/>
            </p:nvSpPr>
            <p:spPr bwMode="auto">
              <a:xfrm>
                <a:off x="3721100" y="4648994"/>
                <a:ext cx="26670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F = 5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⟹ </m:t>
                    </m:r>
                  </m:oMath>
                </a14:m>
                <a:r>
                  <a:rPr lang="en-US" sz="2000" dirty="0" smtClean="0"/>
                  <a:t>zero pad with 2</a:t>
                </a:r>
              </a:p>
            </p:txBody>
          </p:sp>
        </mc:Choice>
        <mc:Fallback xmlns="">
          <p:sp>
            <p:nvSpPr>
              <p:cNvPr id="1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21100" y="4648994"/>
                <a:ext cx="2667000" cy="381000"/>
              </a:xfrm>
              <a:prstGeom prst="rect">
                <a:avLst/>
              </a:prstGeom>
              <a:blipFill rotWithShape="1">
                <a:blip r:embed="rId9"/>
                <a:stretch>
                  <a:fillRect l="-5708" t="-20968" r="-1370" b="-209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4"/>
              <p:cNvSpPr>
                <a:spLocks noChangeArrowheads="1"/>
              </p:cNvSpPr>
              <p:nvPr/>
            </p:nvSpPr>
            <p:spPr bwMode="auto">
              <a:xfrm>
                <a:off x="3733800" y="5106194"/>
                <a:ext cx="2667000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dirty="0" smtClean="0"/>
                  <a:t>F = 7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⟹ </m:t>
                    </m:r>
                  </m:oMath>
                </a14:m>
                <a:r>
                  <a:rPr lang="en-US" sz="2000" dirty="0" smtClean="0"/>
                  <a:t>zero pad with 3</a:t>
                </a:r>
              </a:p>
            </p:txBody>
          </p:sp>
        </mc:Choice>
        <mc:Fallback xmlns="">
          <p:sp>
            <p:nvSpPr>
              <p:cNvPr id="1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3800" y="5106194"/>
                <a:ext cx="2667000" cy="381000"/>
              </a:xfrm>
              <a:prstGeom prst="rect">
                <a:avLst/>
              </a:prstGeom>
              <a:blipFill rotWithShape="1">
                <a:blip r:embed="rId10"/>
                <a:stretch>
                  <a:fillRect l="-5950" t="-20968" r="-1373" b="-209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267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457200" y="838994"/>
                <a:ext cx="8192535" cy="1143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b="1" dirty="0" smtClean="0"/>
                  <a:t>Remember back to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… E.g. 32x32x3 input convolved repeatedly with 5x5 filters will shrink the volumes spatially. </a:t>
                </a:r>
              </a:p>
              <a:p>
                <a:r>
                  <a:rPr lang="en-US" sz="2000" dirty="0" smtClean="0"/>
                  <a:t>(32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000" dirty="0" smtClean="0"/>
                  <a:t> 28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000" dirty="0" smtClean="0"/>
                  <a:t> 24 …). Shrinking too fast is not good, it doesn’t give good result.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838994"/>
                <a:ext cx="8192535" cy="1143000"/>
              </a:xfrm>
              <a:prstGeom prst="rect">
                <a:avLst/>
              </a:prstGeom>
              <a:blipFill rotWithShape="1">
                <a:blip r:embed="rId4"/>
                <a:stretch>
                  <a:fillRect l="-1860" t="-6952" r="-5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6"/>
          <a:stretch/>
        </p:blipFill>
        <p:spPr bwMode="auto">
          <a:xfrm>
            <a:off x="152400" y="2134394"/>
            <a:ext cx="1637174" cy="363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5" t="6666"/>
          <a:stretch/>
        </p:blipFill>
        <p:spPr bwMode="auto">
          <a:xfrm>
            <a:off x="2819400" y="1998266"/>
            <a:ext cx="1726231" cy="39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1714500" y="3886994"/>
            <a:ext cx="838200" cy="15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  <a:p>
            <a:r>
              <a:rPr lang="en-US" sz="2000" b="1" dirty="0" smtClean="0">
                <a:solidFill>
                  <a:srgbClr val="0070C0"/>
                </a:solidFill>
              </a:rPr>
              <a:t>6 5x5x3 filters</a:t>
            </a:r>
            <a:endParaRPr lang="en-US" sz="2000" dirty="0" smtClean="0">
              <a:solidFill>
                <a:srgbClr val="0070C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447800" y="3734594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724400" y="3810794"/>
            <a:ext cx="838200" cy="155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  <a:p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10 5x5x</a:t>
            </a:r>
            <a:r>
              <a:rPr lang="en-US" sz="2000" b="1" dirty="0" smtClean="0">
                <a:solidFill>
                  <a:schemeClr val="accent5">
                    <a:lumMod val="50000"/>
                  </a:schemeClr>
                </a:solidFill>
              </a:rPr>
              <a:t>6</a:t>
            </a:r>
            <a:r>
              <a:rPr lang="en-US" sz="2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filters</a:t>
            </a:r>
            <a:endParaRPr lang="en-US" sz="20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57700" y="3658394"/>
            <a:ext cx="13335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43800" y="3810794"/>
            <a:ext cx="838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Conv, ReLU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429500" y="3658394"/>
            <a:ext cx="8001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8610600" y="3429794"/>
            <a:ext cx="304800" cy="339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/>
              <a:t>….</a:t>
            </a:r>
            <a:endParaRPr lang="en-US" sz="20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1" t="9403"/>
          <a:stretch/>
        </p:blipFill>
        <p:spPr bwMode="auto">
          <a:xfrm>
            <a:off x="5943600" y="1981994"/>
            <a:ext cx="1447800" cy="3892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194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457201" y="838994"/>
                <a:ext cx="5943600" cy="403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</a:rPr>
                  <a:t>Example Time: </a:t>
                </a:r>
              </a:p>
              <a:p>
                <a:endParaRPr lang="en-US" sz="3000" b="1" dirty="0" smtClean="0">
                  <a:solidFill>
                    <a:schemeClr val="tx1"/>
                  </a:solidFill>
                </a:endParaRPr>
              </a:p>
              <a:p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r>
                  <a:rPr lang="en-US" sz="3000" dirty="0" smtClean="0">
                    <a:solidFill>
                      <a:schemeClr val="tx1"/>
                    </a:solidFill>
                  </a:rPr>
                  <a:t>Input volume: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r>
                  <a:rPr lang="en-US" sz="3000" dirty="0" smtClean="0">
                    <a:solidFill>
                      <a:schemeClr val="tx1"/>
                    </a:solidFill>
                  </a:rPr>
                  <a:t>10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n-US" sz="3000" dirty="0" smtClean="0">
                    <a:solidFill>
                      <a:schemeClr val="tx1"/>
                    </a:solidFill>
                  </a:rPr>
                  <a:t> filters with stride 1 and pad 2</a:t>
                </a:r>
              </a:p>
              <a:p>
                <a:endParaRPr lang="en-US" sz="3000" dirty="0">
                  <a:solidFill>
                    <a:schemeClr val="tx1"/>
                  </a:solidFill>
                </a:endParaRPr>
              </a:p>
              <a:p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r>
                  <a:rPr lang="en-US" sz="3000" dirty="0" smtClean="0">
                    <a:solidFill>
                      <a:schemeClr val="tx1"/>
                    </a:solidFill>
                  </a:rPr>
                  <a:t>What is the output volume size?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1" y="838994"/>
                <a:ext cx="5943600" cy="4038600"/>
              </a:xfrm>
              <a:prstGeom prst="rect">
                <a:avLst/>
              </a:prstGeom>
              <a:blipFill rotWithShape="1">
                <a:blip r:embed="rId4"/>
                <a:stretch>
                  <a:fillRect l="-3897" t="-3021" r="-123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3242" b="5112"/>
          <a:stretch/>
        </p:blipFill>
        <p:spPr bwMode="auto">
          <a:xfrm>
            <a:off x="6384350" y="2698750"/>
            <a:ext cx="25310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58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457201" y="838994"/>
                <a:ext cx="5943600" cy="327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3000" b="1" dirty="0" smtClean="0"/>
                  <a:t>Example Time: </a:t>
                </a:r>
              </a:p>
              <a:p>
                <a:endParaRPr lang="en-US" sz="3000" b="1" dirty="0" smtClean="0"/>
              </a:p>
              <a:p>
                <a:endParaRPr lang="en-US" sz="3000" dirty="0" smtClean="0"/>
              </a:p>
              <a:p>
                <a:r>
                  <a:rPr lang="en-US" sz="3000" dirty="0" smtClean="0"/>
                  <a:t>Input volume: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3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3000" i="1" dirty="0" smtClean="0"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latin typeface="Cambria Math"/>
                      </a:rPr>
                      <m:t>3</m:t>
                    </m:r>
                  </m:oMath>
                </a14:m>
                <a:endParaRPr lang="en-US" sz="3000" dirty="0" smtClean="0"/>
              </a:p>
              <a:p>
                <a:r>
                  <a:rPr lang="en-US" sz="3000" dirty="0" smtClean="0">
                    <a:solidFill>
                      <a:srgbClr val="FF0000"/>
                    </a:solidFill>
                  </a:rPr>
                  <a:t>10</a:t>
                </a: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sz="30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5</m:t>
                    </m:r>
                    <m:r>
                      <a:rPr lang="en-US" sz="30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r>
                      <a:rPr lang="en-US" sz="30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n-US" sz="30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3000" dirty="0" smtClean="0"/>
                  <a:t>filters with stride 1 and pad </a:t>
                </a:r>
                <a:r>
                  <a:rPr lang="en-US" sz="3000" dirty="0" smtClean="0">
                    <a:solidFill>
                      <a:srgbClr val="7030A0"/>
                    </a:solidFill>
                  </a:rPr>
                  <a:t>2</a:t>
                </a:r>
              </a:p>
              <a:p>
                <a:endParaRPr lang="en-US" sz="3000" dirty="0" smtClean="0"/>
              </a:p>
              <a:p>
                <a:r>
                  <a:rPr lang="en-US" sz="3000" dirty="0" smtClean="0"/>
                  <a:t>Output volume size: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1" y="838994"/>
                <a:ext cx="5943600" cy="3276600"/>
              </a:xfrm>
              <a:prstGeom prst="rect">
                <a:avLst/>
              </a:prstGeom>
              <a:blipFill rotWithShape="1">
                <a:blip r:embed="rId4"/>
                <a:stretch>
                  <a:fillRect l="-3897" t="-3724" r="-1231" b="-50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3242" b="5112"/>
          <a:stretch/>
        </p:blipFill>
        <p:spPr bwMode="auto">
          <a:xfrm>
            <a:off x="6384350" y="2698750"/>
            <a:ext cx="25310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33400" y="4572794"/>
                <a:ext cx="3144451" cy="7060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500" i="1" smtClean="0"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5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500" i="1">
                                <a:latin typeface="Cambria Math"/>
                              </a:rPr>
                              <m:t>32−5+</m:t>
                            </m:r>
                            <m:d>
                              <m:dPr>
                                <m:ctrlPr>
                                  <a:rPr lang="en-US" sz="25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500" i="1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50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US" sz="250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sz="2500" i="1">
                            <a:latin typeface="Cambria Math"/>
                          </a:rPr>
                          <m:t>1</m:t>
                        </m:r>
                      </m:den>
                    </m:f>
                    <m:r>
                      <a:rPr lang="en-US" sz="2500" b="0" i="1" smtClean="0">
                        <a:latin typeface="Cambria Math"/>
                      </a:rPr>
                      <m:t>+1</m:t>
                    </m:r>
                    <m:r>
                      <a:rPr lang="en-US" sz="2500" i="1">
                        <a:latin typeface="Cambria Math"/>
                      </a:rPr>
                      <m:t>=32</m:t>
                    </m:r>
                  </m:oMath>
                </a14:m>
                <a:r>
                  <a:rPr lang="en-US" sz="2500" dirty="0"/>
                  <a:t>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4572794"/>
                <a:ext cx="3144451" cy="706027"/>
              </a:xfrm>
              <a:prstGeom prst="rect">
                <a:avLst/>
              </a:prstGeom>
              <a:blipFill rotWithShape="1">
                <a:blip r:embed="rId6"/>
                <a:stretch>
                  <a:fillRect r="-4660" b="-9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5467340"/>
                <a:ext cx="5900461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500" b="0" dirty="0" smtClean="0"/>
                  <a:t>Hence, the output volume size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rgbClr val="FF0000"/>
                        </a:solidFill>
                        <a:latin typeface="Cambria Math"/>
                      </a:rPr>
                      <m:t>10</m:t>
                    </m:r>
                  </m:oMath>
                </a14:m>
                <a:endParaRPr 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67340"/>
                <a:ext cx="5900461" cy="477054"/>
              </a:xfrm>
              <a:prstGeom prst="rect">
                <a:avLst/>
              </a:prstGeom>
              <a:blipFill rotWithShape="1">
                <a:blip r:embed="rId7"/>
                <a:stretch>
                  <a:fillRect l="-1653" t="-8974" r="-1963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559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152400" y="838994"/>
                <a:ext cx="6629399" cy="327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3000" b="1" dirty="0" smtClean="0">
                    <a:solidFill>
                      <a:schemeClr val="tx1"/>
                    </a:solidFill>
                  </a:rPr>
                  <a:t>Example Time: </a:t>
                </a:r>
              </a:p>
              <a:p>
                <a:endParaRPr lang="en-US" sz="3000" b="1" dirty="0" smtClean="0">
                  <a:solidFill>
                    <a:schemeClr val="tx1"/>
                  </a:solidFill>
                </a:endParaRPr>
              </a:p>
              <a:p>
                <a:endParaRPr lang="en-US" sz="3000" dirty="0" smtClean="0">
                  <a:solidFill>
                    <a:schemeClr val="tx1"/>
                  </a:solidFill>
                </a:endParaRPr>
              </a:p>
              <a:p>
                <a:r>
                  <a:rPr lang="en-US" sz="2500" dirty="0" smtClean="0">
                    <a:solidFill>
                      <a:schemeClr val="tx1"/>
                    </a:solidFill>
                  </a:rPr>
                  <a:t>Input volume: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en-US" sz="2500" dirty="0" smtClean="0">
                  <a:solidFill>
                    <a:schemeClr val="tx1"/>
                  </a:solidFill>
                </a:endParaRPr>
              </a:p>
              <a:p>
                <a:r>
                  <a:rPr lang="en-US" sz="2500" dirty="0" smtClean="0">
                    <a:solidFill>
                      <a:schemeClr val="tx1"/>
                    </a:solidFill>
                  </a:rPr>
                  <a:t>10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</a:rPr>
                  <a:t> filters with stride 1 and pad 2</a:t>
                </a:r>
              </a:p>
              <a:p>
                <a:endParaRPr lang="en-US" sz="2500" dirty="0" smtClean="0">
                  <a:solidFill>
                    <a:schemeClr val="tx1"/>
                  </a:solidFill>
                </a:endParaRPr>
              </a:p>
              <a:p>
                <a:r>
                  <a:rPr lang="en-US" sz="2500" dirty="0" smtClean="0">
                    <a:solidFill>
                      <a:schemeClr val="tx1"/>
                    </a:solidFill>
                  </a:rPr>
                  <a:t>What is the number of parameters in this layer?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838994"/>
                <a:ext cx="6629399" cy="3276600"/>
              </a:xfrm>
              <a:prstGeom prst="rect">
                <a:avLst/>
              </a:prstGeom>
              <a:blipFill rotWithShape="1">
                <a:blip r:embed="rId4"/>
                <a:stretch>
                  <a:fillRect l="-3496" t="-37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3242" b="5112"/>
          <a:stretch/>
        </p:blipFill>
        <p:spPr bwMode="auto">
          <a:xfrm>
            <a:off x="6384350" y="1219994"/>
            <a:ext cx="25310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491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4"/>
              <p:cNvSpPr>
                <a:spLocks noChangeArrowheads="1"/>
              </p:cNvSpPr>
              <p:nvPr/>
            </p:nvSpPr>
            <p:spPr bwMode="auto">
              <a:xfrm>
                <a:off x="152400" y="838994"/>
                <a:ext cx="6629399" cy="327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3000" b="1" dirty="0" smtClean="0"/>
                  <a:t>Example Time: </a:t>
                </a:r>
              </a:p>
              <a:p>
                <a:endParaRPr lang="en-US" sz="3000" b="1" dirty="0" smtClean="0"/>
              </a:p>
              <a:p>
                <a:endParaRPr lang="en-US" sz="3000" dirty="0" smtClean="0"/>
              </a:p>
              <a:p>
                <a:r>
                  <a:rPr lang="en-US" sz="2500" dirty="0" smtClean="0"/>
                  <a:t>Input volume: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32</m:t>
                    </m:r>
                    <m:r>
                      <a:rPr lang="en-US" sz="2500" i="1" dirty="0" smtClean="0"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latin typeface="Cambria Math"/>
                      </a:rPr>
                      <m:t>3</m:t>
                    </m:r>
                  </m:oMath>
                </a14:m>
                <a:endParaRPr lang="en-US" sz="2500" dirty="0" smtClean="0"/>
              </a:p>
              <a:p>
                <a:r>
                  <a:rPr lang="en-US" sz="2500" dirty="0" smtClean="0">
                    <a:solidFill>
                      <a:srgbClr val="FF0000"/>
                    </a:solidFill>
                  </a:rPr>
                  <a:t>10</a:t>
                </a:r>
                <a:r>
                  <a:rPr lang="en-US" sz="2500" dirty="0" smtClean="0"/>
                  <a:t> 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5</m:t>
                    </m:r>
                    <m:r>
                      <a:rPr lang="en-US" sz="25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r>
                      <a:rPr lang="en-US" sz="2500" i="1" dirty="0" smtClean="0">
                        <a:solidFill>
                          <a:srgbClr val="00B050"/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en-US" sz="25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500" dirty="0" smtClean="0"/>
                  <a:t>filters with stride 1 and pad </a:t>
                </a:r>
                <a:r>
                  <a:rPr lang="en-US" sz="2500" dirty="0" smtClean="0">
                    <a:solidFill>
                      <a:srgbClr val="7030A0"/>
                    </a:solidFill>
                  </a:rPr>
                  <a:t>2</a:t>
                </a:r>
              </a:p>
              <a:p>
                <a:endParaRPr lang="en-US" sz="2500" dirty="0" smtClean="0"/>
              </a:p>
              <a:p>
                <a:r>
                  <a:rPr lang="en-US" sz="2500" dirty="0"/>
                  <a:t>T</a:t>
                </a:r>
                <a:r>
                  <a:rPr lang="en-US" sz="2500" dirty="0" smtClean="0"/>
                  <a:t>he number of parameters in this layer is:</a:t>
                </a:r>
              </a:p>
              <a:p>
                <a:r>
                  <a:rPr lang="en-US" sz="2500" dirty="0" smtClean="0"/>
                  <a:t>Each filter has </a:t>
                </a:r>
                <a:r>
                  <a:rPr lang="en-US" sz="2500" dirty="0" smtClean="0">
                    <a:solidFill>
                      <a:srgbClr val="00B050"/>
                    </a:solidFill>
                  </a:rPr>
                  <a:t>5x5</a:t>
                </a:r>
                <a:r>
                  <a:rPr lang="en-US" sz="2500" dirty="0" smtClean="0"/>
                  <a:t>x3 + 1 = </a:t>
                </a:r>
                <a:r>
                  <a:rPr lang="en-US" sz="2500" dirty="0" smtClean="0">
                    <a:solidFill>
                      <a:srgbClr val="FFC000"/>
                    </a:solidFill>
                  </a:rPr>
                  <a:t>76</a:t>
                </a:r>
                <a:r>
                  <a:rPr lang="en-US" sz="2500" dirty="0" smtClean="0"/>
                  <a:t> parameters</a:t>
                </a:r>
              </a:p>
            </p:txBody>
          </p:sp>
        </mc:Choice>
        <mc:Fallback xmlns="">
          <p:sp>
            <p:nvSpPr>
              <p:cNvPr id="23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838994"/>
                <a:ext cx="6629399" cy="3276600"/>
              </a:xfrm>
              <a:prstGeom prst="rect">
                <a:avLst/>
              </a:prstGeom>
              <a:blipFill rotWithShape="1">
                <a:blip r:embed="rId4"/>
                <a:stretch>
                  <a:fillRect l="-3496" t="-3724" b="-595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3242" b="5112"/>
          <a:stretch/>
        </p:blipFill>
        <p:spPr bwMode="auto">
          <a:xfrm>
            <a:off x="6384350" y="1219994"/>
            <a:ext cx="2531050" cy="206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882574" y="4344194"/>
                <a:ext cx="2089226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solidFill>
                            <a:srgbClr val="FFC000"/>
                          </a:solidFill>
                          <a:latin typeface="Cambria Math"/>
                        </a:rPr>
                        <m:t>76</m:t>
                      </m:r>
                      <m:r>
                        <a:rPr lang="en-US" sz="2500" b="0" i="1" smtClean="0">
                          <a:latin typeface="Cambria Math"/>
                        </a:rPr>
                        <m:t>𝑥</m:t>
                      </m:r>
                      <m:r>
                        <a:rPr lang="en-US" sz="25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10</m:t>
                      </m:r>
                      <m:r>
                        <a:rPr lang="en-US" sz="2500" b="0" i="1" smtClean="0">
                          <a:latin typeface="Cambria Math"/>
                        </a:rPr>
                        <m:t>=760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574" y="4344194"/>
                <a:ext cx="2089226" cy="477054"/>
              </a:xfrm>
              <a:prstGeom prst="rect">
                <a:avLst/>
              </a:prstGeom>
              <a:blipFill rotWithShape="1">
                <a:blip r:embed="rId6"/>
                <a:stretch>
                  <a:fillRect t="-8974" r="-583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57200" y="5467340"/>
                <a:ext cx="5484578" cy="477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500" b="0" dirty="0" smtClean="0"/>
                  <a:t>Hence, the number of parameters is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/>
                      </a:rPr>
                      <m:t>760</m:t>
                    </m:r>
                  </m:oMath>
                </a14:m>
                <a:endParaRPr lang="en-US" sz="25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467340"/>
                <a:ext cx="5484578" cy="477054"/>
              </a:xfrm>
              <a:prstGeom prst="rect">
                <a:avLst/>
              </a:prstGeom>
              <a:blipFill rotWithShape="1">
                <a:blip r:embed="rId7"/>
                <a:stretch>
                  <a:fillRect l="-1778" t="-8974" r="-2111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5715000" y="3669318"/>
            <a:ext cx="1866408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 smtClean="0"/>
              <a:t>(+1 is for bias)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746780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990600" y="838994"/>
            <a:ext cx="701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3000" b="1" dirty="0" smtClean="0"/>
              <a:t>1x1 Convolution layer make perfect sense</a:t>
            </a:r>
          </a:p>
          <a:p>
            <a:endParaRPr lang="en-US" sz="3000" b="1" dirty="0" smtClean="0"/>
          </a:p>
          <a:p>
            <a:endParaRPr lang="en-US" sz="3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2825750" y="3779778"/>
            <a:ext cx="34925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0" dirty="0" smtClean="0">
                <a:solidFill>
                  <a:srgbClr val="002060"/>
                </a:solidFill>
              </a:rPr>
              <a:t>( each filter has the size 1x1x64, and performs a 64-dimensional dot product)</a:t>
            </a:r>
            <a:endParaRPr lang="en-US" sz="2500" dirty="0">
              <a:solidFill>
                <a:srgbClr val="00206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825750" y="3429794"/>
            <a:ext cx="34925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562350" y="2362994"/>
            <a:ext cx="20193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0" dirty="0" smtClean="0"/>
              <a:t>1x1 Conv </a:t>
            </a:r>
          </a:p>
          <a:p>
            <a:r>
              <a:rPr lang="en-US" sz="2500" b="0" dirty="0" smtClean="0"/>
              <a:t>with 32 filters</a:t>
            </a:r>
            <a:endParaRPr lang="en-US" sz="2500" dirty="0">
              <a:solidFill>
                <a:srgbClr val="FF0000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3" t="5710" b="1072"/>
          <a:stretch/>
        </p:blipFill>
        <p:spPr bwMode="auto">
          <a:xfrm>
            <a:off x="304800" y="2134394"/>
            <a:ext cx="2368833" cy="344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 t="5671" r="1924" b="2083"/>
          <a:stretch/>
        </p:blipFill>
        <p:spPr bwMode="auto">
          <a:xfrm>
            <a:off x="6515893" y="1905794"/>
            <a:ext cx="1968501" cy="3425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899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905000" y="457994"/>
            <a:ext cx="54864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Last time: Deep Neural Network 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067594"/>
            <a:ext cx="5838348" cy="2574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581400" y="3353594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>
                <a:solidFill>
                  <a:srgbClr val="FF0000"/>
                </a:solidFill>
              </a:rPr>
              <a:t>5</a:t>
            </a:r>
            <a:endParaRPr lang="en-US" sz="2500" b="1" dirty="0" smtClean="0">
              <a:solidFill>
                <a:srgbClr val="FF00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572000" y="3353594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>
                <a:solidFill>
                  <a:srgbClr val="FF0000"/>
                </a:solidFill>
              </a:rPr>
              <a:t>5</a:t>
            </a:r>
            <a:endParaRPr lang="en-US" sz="2500" b="1" dirty="0" smtClean="0">
              <a:solidFill>
                <a:srgbClr val="FF0000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562600" y="2820194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>
                <a:solidFill>
                  <a:srgbClr val="FF0000"/>
                </a:solidFill>
              </a:rPr>
              <a:t>3</a:t>
            </a:r>
            <a:endParaRPr lang="en-US" sz="2500" b="1" dirty="0" smtClean="0">
              <a:solidFill>
                <a:srgbClr val="FF0000"/>
              </a:solidFill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400800" y="2362994"/>
            <a:ext cx="304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>
                <a:solidFill>
                  <a:srgbClr val="FF0000"/>
                </a:solidFill>
              </a:rPr>
              <a:t>1</a:t>
            </a:r>
            <a:endParaRPr lang="en-US" sz="2500" b="1" dirty="0" smtClean="0">
              <a:solidFill>
                <a:srgbClr val="FF0000"/>
              </a:solidFill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2971800" y="3963194"/>
            <a:ext cx="3886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>
                <a:solidFill>
                  <a:srgbClr val="FF0000"/>
                </a:solidFill>
              </a:rPr>
              <a:t>The number of units in each hidden layer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5600" y="3886994"/>
            <a:ext cx="3962400" cy="381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3657600" y="3658394"/>
            <a:ext cx="0" cy="245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648200" y="3658394"/>
            <a:ext cx="0" cy="2452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638800" y="3201194"/>
            <a:ext cx="0" cy="702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477000" y="2725738"/>
            <a:ext cx="0" cy="1131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486400" y="1067594"/>
            <a:ext cx="290464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dirty="0" smtClean="0">
                <a:solidFill>
                  <a:srgbClr val="FF0000"/>
                </a:solidFill>
              </a:rPr>
              <a:t>4 layer NN with 3 hidden layers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"/>
              <p:cNvSpPr>
                <a:spLocks noChangeArrowheads="1"/>
              </p:cNvSpPr>
              <p:nvPr/>
            </p:nvSpPr>
            <p:spPr bwMode="auto">
              <a:xfrm>
                <a:off x="152400" y="4496594"/>
                <a:ext cx="2904648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𝒍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𝟒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 (number of layers)</a:t>
                </a:r>
              </a:p>
            </p:txBody>
          </p:sp>
        </mc:Choice>
        <mc:Fallback xmlns="">
          <p:sp>
            <p:nvSpPr>
              <p:cNvPr id="1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496594"/>
                <a:ext cx="2904648" cy="266700"/>
              </a:xfrm>
              <a:prstGeom prst="rect">
                <a:avLst/>
              </a:prstGeom>
              <a:blipFill rotWithShape="1">
                <a:blip r:embed="rId5"/>
                <a:stretch>
                  <a:fillRect l="-2941" t="-30233" b="-5814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4"/>
              <p:cNvSpPr>
                <a:spLocks noChangeArrowheads="1"/>
              </p:cNvSpPr>
              <p:nvPr/>
            </p:nvSpPr>
            <p:spPr bwMode="auto">
              <a:xfrm>
                <a:off x="152400" y="4839494"/>
                <a:ext cx="3962400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number of units/neurons in layer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ℓ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4839494"/>
                <a:ext cx="3962400" cy="266700"/>
              </a:xfrm>
              <a:prstGeom prst="rect">
                <a:avLst/>
              </a:prstGeom>
              <a:blipFill rotWithShape="1">
                <a:blip r:embed="rId6"/>
                <a:stretch>
                  <a:fillRect l="-1385" t="-20455" r="-3538" b="-636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152400" y="5258594"/>
                <a:ext cx="2743200" cy="266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</m:oMath>
                </a14:m>
                <a:r>
                  <a:rPr lang="en-US" b="1" dirty="0" smtClean="0">
                    <a:solidFill>
                      <a:schemeClr val="tx1"/>
                    </a:solidFill>
                  </a:rPr>
                  <a:t>activations in layer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  <a:ea typeface="Cambria Math"/>
                      </a:rPr>
                      <m:t>ℓ</m:t>
                    </m:r>
                  </m:oMath>
                </a14:m>
                <a:endParaRPr lang="en-US" b="1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5258594"/>
                <a:ext cx="2743200" cy="266700"/>
              </a:xfrm>
              <a:prstGeom prst="rect">
                <a:avLst/>
              </a:prstGeom>
              <a:blipFill rotWithShape="1">
                <a:blip r:embed="rId7"/>
                <a:stretch>
                  <a:fillRect l="-2000" t="-20930" r="-1556" b="-674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4191000" y="4344194"/>
            <a:ext cx="0" cy="19486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271629" y="4344194"/>
                <a:ext cx="4408258" cy="684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𝟓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𝟓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𝟑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𝟑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,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𝟒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/>
                          </a:rPr>
                          <m:t>𝒏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/>
                              </a:rPr>
                              <m:t>𝑳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𝟏</m:t>
                    </m:r>
                  </m:oMath>
                </a14:m>
                <a:endParaRPr lang="en-US" b="1" dirty="0" smtClean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/>
                            </a:rPr>
                            <m:t>𝒏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𝟎</m:t>
                              </m:r>
                            </m:e>
                          </m:d>
                        </m:sup>
                      </m:sSup>
                      <m:r>
                        <a:rPr lang="en-US" b="1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629" y="4344194"/>
                <a:ext cx="4408258" cy="684290"/>
              </a:xfrm>
              <a:prstGeom prst="rect">
                <a:avLst/>
              </a:prstGeom>
              <a:blipFill rotWithShape="1">
                <a:blip r:embed="rId8"/>
                <a:stretch>
                  <a:fillRect t="-893" r="-13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279609" y="5029994"/>
                <a:ext cx="1676549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𝒂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  <a:ea typeface="Cambria Math"/>
                          </a:rPr>
                          <m:t>𝝈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609" y="5029994"/>
                <a:ext cx="1676549" cy="388311"/>
              </a:xfrm>
              <a:prstGeom prst="rect">
                <a:avLst/>
              </a:prstGeom>
              <a:blipFill rotWithShape="1">
                <a:blip r:embed="rId9"/>
                <a:stretch>
                  <a:fillRect t="-1563" r="-5818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4333633" y="5327483"/>
                <a:ext cx="2796150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𝑾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𝒘𝒆𝒊𝒈𝒉𝒕𝒔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𝒇𝒐𝒓</m:t>
                    </m:r>
                    <m:r>
                      <a:rPr lang="en-US" b="1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/>
                          </a:rPr>
                          <m:t>𝒛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/>
                                <a:ea typeface="Cambria Math"/>
                              </a:rPr>
                              <m:t>ℓ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633" y="5327483"/>
                <a:ext cx="2796150" cy="388311"/>
              </a:xfrm>
              <a:prstGeom prst="rect">
                <a:avLst/>
              </a:prstGeom>
              <a:blipFill rotWithShape="1">
                <a:blip r:embed="rId10"/>
                <a:stretch>
                  <a:fillRect t="-1563" r="-283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343400" y="5632283"/>
                <a:ext cx="1374992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𝒃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  <a:ea typeface="Cambria Math"/>
                                </a:rPr>
                                <m:t>ℓ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𝒃𝒊𝒂𝒔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632283"/>
                <a:ext cx="1374992" cy="388311"/>
              </a:xfrm>
              <a:prstGeom prst="rect">
                <a:avLst/>
              </a:prstGeom>
              <a:blipFill rotWithShape="1">
                <a:blip r:embed="rId11"/>
                <a:stretch>
                  <a:fillRect t="-1563" r="-5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466211" y="2058194"/>
                <a:ext cx="839589" cy="3883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/>
                            </a:rPr>
                            <m:t>𝒂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𝑳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11" y="2058194"/>
                <a:ext cx="839589" cy="388311"/>
              </a:xfrm>
              <a:prstGeom prst="rect">
                <a:avLst/>
              </a:prstGeom>
              <a:blipFill rotWithShape="1">
                <a:blip r:embed="rId12"/>
                <a:stretch>
                  <a:fillRect t="-1587" r="-8696" b="-26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5640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1"/>
              <p:cNvSpPr/>
              <p:nvPr/>
            </p:nvSpPr>
            <p:spPr>
              <a:xfrm>
                <a:off x="152400" y="1905794"/>
                <a:ext cx="5486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image</a:t>
                </a:r>
                <a14:m>
                  <m:oMath xmlns:m="http://schemas.openxmlformats.org/officeDocument/2006/math">
                    <m:r>
                      <a:rPr lang="en-US" sz="2500" i="1" dirty="0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⟹</m:t>
                    </m:r>
                  </m:oMath>
                </a14:m>
                <a:r>
                  <a:rPr lang="en-US" sz="2500" dirty="0" smtClean="0">
                    <a:solidFill>
                      <a:schemeClr val="tx1"/>
                    </a:solidFill>
                    <a:latin typeface="Arial" panose="020B0604020202020204" pitchFamily="34" charset="0"/>
                  </a:rPr>
                  <a:t> stretch to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3072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500" b="0" i="1" smtClean="0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en-US" sz="2500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905794"/>
                <a:ext cx="5486400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24194" b="-51613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24" y="3048794"/>
            <a:ext cx="3083176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3013689"/>
            <a:ext cx="2162175" cy="49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1</m:t>
                    </m:r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3072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141" y="3201194"/>
                <a:ext cx="1141659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9836" r="-80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𝑾𝒙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711" y="2908062"/>
                <a:ext cx="598241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r="-1428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"/>
          <p:cNvSpPr/>
          <p:nvPr/>
        </p:nvSpPr>
        <p:spPr>
          <a:xfrm>
            <a:off x="4603750" y="3566796"/>
            <a:ext cx="89334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dirty="0" smtClean="0"/>
              <a:t>Weights</a:t>
            </a:r>
            <a:endParaRPr sz="2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"/>
          <p:cNvSpPr/>
          <p:nvPr/>
        </p:nvSpPr>
        <p:spPr>
          <a:xfrm>
            <a:off x="1828800" y="2667794"/>
            <a:ext cx="6096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Input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/>
          <p:nvPr/>
        </p:nvSpPr>
        <p:spPr>
          <a:xfrm>
            <a:off x="6934200" y="2667794"/>
            <a:ext cx="11430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b="1" dirty="0" smtClean="0"/>
              <a:t>Activation</a:t>
            </a:r>
            <a:endParaRPr sz="2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𝟑</m:t>
                    </m:r>
                    <m:r>
                      <a:rPr lang="en-US" b="1" i="1" smtClean="0">
                        <a:latin typeface="Cambria Math"/>
                      </a:rPr>
                      <m:t>𝟎𝟕𝟐</m:t>
                    </m:r>
                  </m:oMath>
                </a14:m>
                <a:r>
                  <a:rPr lang="en-US" b="1" dirty="0">
                    <a:latin typeface="Arial" panose="020B0604020202020204" pitchFamily="34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770" y="3505995"/>
                <a:ext cx="800219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9836" r="-1212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𝟏𝟎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577" y="3473729"/>
                <a:ext cx="51328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r="-1547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777" y="3124994"/>
                <a:ext cx="375423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577" y="3136662"/>
                <a:ext cx="375423" cy="369332"/>
              </a:xfrm>
              <a:prstGeom prst="rect">
                <a:avLst/>
              </a:prstGeom>
              <a:blipFill rotWithShape="1">
                <a:blip r:embed="rId12"/>
                <a:stretch>
                  <a:fillRect t="-8333" r="-2096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733800" y="3309660"/>
            <a:ext cx="793750" cy="11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62600" y="3353594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729079" y="4191794"/>
            <a:ext cx="3370471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smtClean="0">
                <a:solidFill>
                  <a:srgbClr val="00B050"/>
                </a:solidFill>
              </a:rPr>
              <a:t>1 number: 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the result of taking a dot product between a row of ‘W’ and the input ( a 3072-dimensional dot product)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172200" y="3494326"/>
            <a:ext cx="452377" cy="6212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1"/>
          <p:cNvSpPr/>
          <p:nvPr/>
        </p:nvSpPr>
        <p:spPr>
          <a:xfrm>
            <a:off x="152399" y="991394"/>
            <a:ext cx="6472177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500" b="1" dirty="0" smtClean="0"/>
              <a:t>Remember: Fully Connected Layer (Dense Layer)</a:t>
            </a:r>
            <a:endParaRPr sz="25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781801" y="1524794"/>
            <a:ext cx="1905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000" b="1" dirty="0" smtClean="0">
                <a:solidFill>
                  <a:srgbClr val="00B050"/>
                </a:solidFill>
              </a:rPr>
              <a:t>Each neuron looks at the full input volume</a:t>
            </a:r>
            <a:endParaRPr lang="en-US" sz="200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015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Rectangle 1"/>
          <p:cNvSpPr/>
          <p:nvPr/>
        </p:nvSpPr>
        <p:spPr>
          <a:xfrm>
            <a:off x="3429000" y="5525294"/>
            <a:ext cx="16002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dirty="0" smtClean="0"/>
              <a:t>downsampling</a:t>
            </a:r>
            <a:endParaRPr sz="2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"/>
              <p:cNvSpPr/>
              <p:nvPr/>
            </p:nvSpPr>
            <p:spPr>
              <a:xfrm>
                <a:off x="1676400" y="2286794"/>
                <a:ext cx="1523212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𝟐𝟐𝟒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𝟐𝟐𝟒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𝟔𝟒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286794"/>
                <a:ext cx="1523212" cy="381000"/>
              </a:xfrm>
              <a:prstGeom prst="rect">
                <a:avLst/>
              </a:prstGeom>
              <a:blipFill rotWithShape="1">
                <a:blip r:embed="rId4"/>
                <a:stretch>
                  <a:fillRect t="-19048" r="-8000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2170632" y="4191794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6324600" y="3886994"/>
            <a:ext cx="0" cy="10572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819400" y="5410994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1"/>
          <p:cNvSpPr/>
          <p:nvPr/>
        </p:nvSpPr>
        <p:spPr>
          <a:xfrm>
            <a:off x="3416419" y="750888"/>
            <a:ext cx="2133601" cy="533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Pooling layer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39698" y="1448594"/>
            <a:ext cx="7785101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 smtClean="0"/>
              <a:t>Makes the representations smaller and more manageable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000" b="1" dirty="0" smtClean="0"/>
              <a:t>Operate over each activation map independently</a:t>
            </a:r>
            <a:endParaRPr lang="en-US" sz="2000" dirty="0" smtClean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5939" r="4667" b="3281"/>
          <a:stretch/>
        </p:blipFill>
        <p:spPr bwMode="auto">
          <a:xfrm>
            <a:off x="1486139" y="2665780"/>
            <a:ext cx="1561861" cy="1526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1" t="3778" r="5036" b="6444"/>
          <a:stretch/>
        </p:blipFill>
        <p:spPr bwMode="auto">
          <a:xfrm>
            <a:off x="5867400" y="2896394"/>
            <a:ext cx="1234070" cy="94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6154" r="-5096" b="-256"/>
          <a:stretch/>
        </p:blipFill>
        <p:spPr bwMode="auto">
          <a:xfrm>
            <a:off x="1505069" y="4822549"/>
            <a:ext cx="1293027" cy="112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650" y="4944269"/>
            <a:ext cx="742950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 flipV="1">
            <a:off x="3886200" y="3428787"/>
            <a:ext cx="1143000" cy="10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1"/>
              <p:cNvSpPr/>
              <p:nvPr/>
            </p:nvSpPr>
            <p:spPr>
              <a:xfrm>
                <a:off x="5853318" y="2591594"/>
                <a:ext cx="1385682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:r>
                  <a:rPr lang="en-US" b="1" dirty="0" smtClean="0">
                    <a:solidFill>
                      <a:schemeClr val="tx1"/>
                    </a:solidFill>
                  </a:rPr>
                  <a:t>112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𝟏𝟏𝟐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/>
                      </a:rPr>
                      <m:t>𝟔𝟒</m:t>
                    </m:r>
                  </m:oMath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318" y="2591594"/>
                <a:ext cx="1385682" cy="381000"/>
              </a:xfrm>
              <a:prstGeom prst="rect">
                <a:avLst/>
              </a:prstGeom>
              <a:blipFill rotWithShape="1">
                <a:blip r:embed="rId9"/>
                <a:stretch>
                  <a:fillRect l="-10088" t="-20635" r="-8333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1"/>
          <p:cNvSpPr/>
          <p:nvPr/>
        </p:nvSpPr>
        <p:spPr>
          <a:xfrm>
            <a:off x="4229100" y="2922588"/>
            <a:ext cx="571500" cy="381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2000" dirty="0" smtClean="0"/>
              <a:t>pool</a:t>
            </a:r>
            <a:endParaRPr sz="2000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1"/>
              <p:cNvSpPr/>
              <p:nvPr/>
            </p:nvSpPr>
            <p:spPr>
              <a:xfrm>
                <a:off x="914400" y="5220494"/>
                <a:ext cx="533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𝟐𝟐𝟒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7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220494"/>
                <a:ext cx="533400" cy="381000"/>
              </a:xfrm>
              <a:prstGeom prst="rect">
                <a:avLst/>
              </a:prstGeom>
              <a:blipFill rotWithShape="1">
                <a:blip r:embed="rId10"/>
                <a:stretch>
                  <a:fillRect t="-19048" r="-26136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1"/>
              <p:cNvSpPr/>
              <p:nvPr/>
            </p:nvSpPr>
            <p:spPr>
              <a:xfrm>
                <a:off x="1828800" y="5944394"/>
                <a:ext cx="533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𝟐𝟐𝟒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8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5944394"/>
                <a:ext cx="533400" cy="381000"/>
              </a:xfrm>
              <a:prstGeom prst="rect">
                <a:avLst/>
              </a:prstGeom>
              <a:blipFill rotWithShape="1">
                <a:blip r:embed="rId11"/>
                <a:stretch>
                  <a:fillRect t="-19048" r="-26136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1"/>
              <p:cNvSpPr/>
              <p:nvPr/>
            </p:nvSpPr>
            <p:spPr>
              <a:xfrm>
                <a:off x="6629400" y="5182394"/>
                <a:ext cx="533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𝟏𝟏𝟐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400" y="5182394"/>
                <a:ext cx="533400" cy="381000"/>
              </a:xfrm>
              <a:prstGeom prst="rect">
                <a:avLst/>
              </a:prstGeom>
              <a:blipFill rotWithShape="1">
                <a:blip r:embed="rId12"/>
                <a:stretch>
                  <a:fillRect t="-19048" r="-27586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1"/>
              <p:cNvSpPr/>
              <p:nvPr/>
            </p:nvSpPr>
            <p:spPr>
              <a:xfrm>
                <a:off x="6019800" y="5639594"/>
                <a:ext cx="533400" cy="3810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lIns="0" tIns="0" rIns="0" bIns="0"/>
              <a:lstStyle/>
              <a:p>
                <a:pPr eaLnBrk="1" hangingPunct="1">
                  <a:spcAft>
                    <a:spcPts val="7775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𝟏𝟏𝟐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0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5639594"/>
                <a:ext cx="533400" cy="381000"/>
              </a:xfrm>
              <a:prstGeom prst="rect">
                <a:avLst/>
              </a:prstGeom>
              <a:blipFill rotWithShape="1">
                <a:blip r:embed="rId12"/>
                <a:stretch>
                  <a:fillRect t="-19048" r="-27586" b="-9524"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86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3124200" y="3277394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1"/>
          <p:cNvSpPr/>
          <p:nvPr/>
        </p:nvSpPr>
        <p:spPr>
          <a:xfrm>
            <a:off x="3416419" y="750888"/>
            <a:ext cx="2133601" cy="533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Max Pooling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60399" y="1600994"/>
            <a:ext cx="2374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400" dirty="0" smtClean="0"/>
              <a:t>Single depth slice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3281" r="3022"/>
          <a:stretch/>
        </p:blipFill>
        <p:spPr bwMode="auto">
          <a:xfrm>
            <a:off x="69850" y="2123188"/>
            <a:ext cx="2971800" cy="305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30277"/>
            <a:ext cx="1547812" cy="1509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3276600" y="2591594"/>
                <a:ext cx="2743199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b="1" dirty="0" smtClean="0"/>
                  <a:t>Max pool with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𝟐</m:t>
                    </m:r>
                    <m:r>
                      <a:rPr lang="en-US" sz="2000" b="1" i="1" dirty="0" smtClean="0">
                        <a:latin typeface="Cambria Math"/>
                      </a:rPr>
                      <m:t>𝒙</m:t>
                    </m:r>
                    <m:r>
                      <a:rPr lang="en-US" sz="2000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sz="2000" b="1" dirty="0" smtClean="0"/>
                  <a:t> filters and stride 2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2591594"/>
                <a:ext cx="2743199" cy="609600"/>
              </a:xfrm>
              <a:prstGeom prst="rect">
                <a:avLst/>
              </a:prstGeom>
              <a:blipFill rotWithShape="1">
                <a:blip r:embed="rId6"/>
                <a:stretch>
                  <a:fillRect l="-5791" t="-12000" r="-6013" b="-2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915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22" name="Straight Arrow Connector 21"/>
          <p:cNvCxnSpPr/>
          <p:nvPr/>
        </p:nvCxnSpPr>
        <p:spPr>
          <a:xfrm>
            <a:off x="3124200" y="3277394"/>
            <a:ext cx="28956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Rectangle 1"/>
          <p:cNvSpPr/>
          <p:nvPr/>
        </p:nvSpPr>
        <p:spPr>
          <a:xfrm>
            <a:off x="3416419" y="750888"/>
            <a:ext cx="4203581" cy="533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Global Average Pooling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660399" y="1600994"/>
            <a:ext cx="2374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400" dirty="0" smtClean="0"/>
              <a:t>Single depth slice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3281" r="3022"/>
          <a:stretch/>
        </p:blipFill>
        <p:spPr bwMode="auto">
          <a:xfrm>
            <a:off x="69850" y="2123188"/>
            <a:ext cx="2971800" cy="305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4"/>
              <p:cNvSpPr>
                <a:spLocks noChangeArrowheads="1"/>
              </p:cNvSpPr>
              <p:nvPr/>
            </p:nvSpPr>
            <p:spPr bwMode="auto">
              <a:xfrm>
                <a:off x="3276600" y="2591594"/>
                <a:ext cx="2743199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r>
                  <a:rPr lang="en-US" sz="2000" b="1" dirty="0" smtClean="0"/>
                  <a:t>Max pool with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/>
                      </a:rPr>
                      <m:t>𝟐</m:t>
                    </m:r>
                    <m:r>
                      <a:rPr lang="en-US" sz="2000" b="1" i="1" dirty="0" smtClean="0">
                        <a:latin typeface="Cambria Math"/>
                      </a:rPr>
                      <m:t>𝒙</m:t>
                    </m:r>
                    <m:r>
                      <a:rPr lang="en-US" sz="2000" b="1" i="1" dirty="0" smtClean="0">
                        <a:latin typeface="Cambria Math"/>
                      </a:rPr>
                      <m:t>𝟐</m:t>
                    </m:r>
                  </m:oMath>
                </a14:m>
                <a:r>
                  <a:rPr lang="en-US" sz="2000" b="1" dirty="0" smtClean="0"/>
                  <a:t> filters and stride 2</a:t>
                </a:r>
                <a:endParaRPr lang="en-US" sz="2000" dirty="0" smtClean="0"/>
              </a:p>
            </p:txBody>
          </p:sp>
        </mc:Choice>
        <mc:Fallback xmlns="">
          <p:sp>
            <p:nvSpPr>
              <p:cNvPr id="2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6600" y="2591594"/>
                <a:ext cx="2743199" cy="609600"/>
              </a:xfrm>
              <a:prstGeom prst="rect">
                <a:avLst/>
              </a:prstGeom>
              <a:blipFill rotWithShape="1">
                <a:blip r:embed="rId6"/>
                <a:stretch>
                  <a:fillRect l="-5791" t="-12000" r="-6013" b="-26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72924"/>
              </p:ext>
            </p:extLst>
          </p:nvPr>
        </p:nvGraphicFramePr>
        <p:xfrm>
          <a:off x="6134100" y="2482690"/>
          <a:ext cx="1652588" cy="1513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6294"/>
                <a:gridCol w="826294"/>
              </a:tblGrid>
              <a:tr h="735968"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rgbClr val="FFCCCC"/>
                          </a:solidFill>
                        </a:rPr>
                        <a:t>3</a:t>
                      </a:r>
                      <a:endParaRPr lang="en-US" sz="4000" dirty="0">
                        <a:solidFill>
                          <a:srgbClr val="FFCCC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  <a:endParaRPr lang="en-US" sz="4000" dirty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  <a:tr h="606806">
                <a:tc>
                  <a:txBody>
                    <a:bodyPr/>
                    <a:lstStyle/>
                    <a:p>
                      <a:r>
                        <a:rPr lang="en-US" sz="4500" dirty="0" smtClean="0">
                          <a:solidFill>
                            <a:srgbClr val="FFFF00"/>
                          </a:solidFill>
                        </a:rPr>
                        <a:t>2</a:t>
                      </a:r>
                      <a:endParaRPr lang="en-US" sz="45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500" dirty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  <a:endParaRPr lang="en-US" sz="45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981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Rectangle 1"/>
          <p:cNvSpPr/>
          <p:nvPr/>
        </p:nvSpPr>
        <p:spPr>
          <a:xfrm>
            <a:off x="2133600" y="750888"/>
            <a:ext cx="5067975" cy="533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Fully Connected Layer (FC layer)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39698" y="1448594"/>
            <a:ext cx="778510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 smtClean="0"/>
              <a:t>Contains neurons that connect to the entire input volume, as in ordinary neural network</a:t>
            </a:r>
            <a:endParaRPr lang="en-US" sz="20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457200" y="2362994"/>
            <a:ext cx="8077200" cy="3657600"/>
            <a:chOff x="152400" y="1252538"/>
            <a:chExt cx="8754358" cy="4267200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252538"/>
              <a:ext cx="8754358" cy="426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204" b="14537"/>
            <a:stretch/>
          </p:blipFill>
          <p:spPr>
            <a:xfrm>
              <a:off x="152400" y="2972594"/>
              <a:ext cx="2133600" cy="2128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734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Rectangle 1"/>
          <p:cNvSpPr/>
          <p:nvPr/>
        </p:nvSpPr>
        <p:spPr>
          <a:xfrm>
            <a:off x="1447800" y="750888"/>
            <a:ext cx="6172200" cy="533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000" b="1" dirty="0" smtClean="0"/>
              <a:t>Convolutional Neural Network Model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4"/>
          <p:cNvSpPr>
            <a:spLocks noChangeArrowheads="1"/>
          </p:cNvSpPr>
          <p:nvPr/>
        </p:nvSpPr>
        <p:spPr bwMode="auto">
          <a:xfrm>
            <a:off x="139698" y="1448594"/>
            <a:ext cx="8344696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000" b="1" dirty="0" smtClean="0"/>
              <a:t>Contains </a:t>
            </a:r>
            <a:r>
              <a:rPr lang="en-US" sz="2000" b="1" dirty="0" smtClean="0"/>
              <a:t>convolutional layers interspersed with activation function, maxpooling layers, dense layer, and a classifier (Output layer).</a:t>
            </a:r>
            <a:endParaRPr 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20194"/>
            <a:ext cx="7829936" cy="3301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1467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"/>
          <p:cNvSpPr/>
          <p:nvPr/>
        </p:nvSpPr>
        <p:spPr>
          <a:xfrm>
            <a:off x="3627438" y="3282950"/>
            <a:ext cx="1935162" cy="6048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/>
            <a:r>
              <a:rPr sz="2700" b="1" dirty="0">
                <a:solidFill>
                  <a:srgbClr val="A2AC00"/>
                </a:solidFill>
                <a:latin typeface="Arial" panose="020B0604020202020204" pitchFamily="34" charset="0"/>
              </a:rPr>
              <a:t>The End! </a:t>
            </a:r>
          </a:p>
        </p:txBody>
      </p:sp>
      <p:pic>
        <p:nvPicPr>
          <p:cNvPr id="41987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98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2594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295400" y="457994"/>
            <a:ext cx="6324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Next: Convolutional  Neural Networks 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8295" y="1829594"/>
            <a:ext cx="8267099" cy="2590800"/>
            <a:chOff x="598295" y="1829594"/>
            <a:chExt cx="8267099" cy="25908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295" y="1829594"/>
              <a:ext cx="8267099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0" t="26204" b="14537"/>
            <a:stretch/>
          </p:blipFill>
          <p:spPr>
            <a:xfrm>
              <a:off x="685800" y="2515394"/>
              <a:ext cx="1524000" cy="14478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828800" y="3353594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216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295400" y="457994"/>
            <a:ext cx="6324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Next: Convolutional  Neural Networks 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2400" y="991394"/>
            <a:ext cx="290464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3000" dirty="0" smtClean="0"/>
              <a:t>First strong results</a:t>
            </a:r>
            <a:endParaRPr lang="en-US" sz="3000" b="1" dirty="0" smtClean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43352" y="1524794"/>
            <a:ext cx="5647848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700" b="1" dirty="0" smtClean="0"/>
              <a:t>Acoustic Modeling using Deep Belief Networks</a:t>
            </a:r>
          </a:p>
          <a:p>
            <a:r>
              <a:rPr lang="en-US" sz="1700" dirty="0" smtClean="0"/>
              <a:t>Abdel-</a:t>
            </a:r>
            <a:r>
              <a:rPr lang="en-US" sz="1700" dirty="0" err="1" smtClean="0"/>
              <a:t>rahman</a:t>
            </a:r>
            <a:r>
              <a:rPr lang="en-US" sz="1700" dirty="0" smtClean="0"/>
              <a:t> Mohamed, </a:t>
            </a:r>
            <a:r>
              <a:rPr lang="en-US" sz="1700" dirty="0"/>
              <a:t>G</a:t>
            </a:r>
            <a:r>
              <a:rPr lang="en-US" sz="1700" dirty="0" smtClean="0"/>
              <a:t>eorge </a:t>
            </a:r>
            <a:r>
              <a:rPr lang="en-US" sz="1700" dirty="0" err="1" smtClean="0"/>
              <a:t>Dahli</a:t>
            </a:r>
            <a:r>
              <a:rPr lang="en-US" sz="1700" dirty="0" smtClean="0"/>
              <a:t>, Geoffrey Hinton, 2010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52400" y="2134394"/>
            <a:ext cx="5105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700" b="1" dirty="0" smtClean="0"/>
              <a:t>Context-Dependent Pre-trained Deep Neural Networks </a:t>
            </a:r>
          </a:p>
          <a:p>
            <a:r>
              <a:rPr lang="en-US" sz="1700" b="1" dirty="0" smtClean="0"/>
              <a:t>For Large Vocabulary Speech Recognition</a:t>
            </a:r>
          </a:p>
          <a:p>
            <a:r>
              <a:rPr lang="en-US" sz="1700" dirty="0" smtClean="0"/>
              <a:t>George </a:t>
            </a:r>
            <a:r>
              <a:rPr lang="en-US" sz="1700" dirty="0" err="1" smtClean="0"/>
              <a:t>Dahli</a:t>
            </a:r>
            <a:r>
              <a:rPr lang="en-US" sz="1700" dirty="0" smtClean="0"/>
              <a:t>, Dong Yu, Li Deng, Alex </a:t>
            </a:r>
            <a:r>
              <a:rPr lang="en-US" sz="1700" dirty="0" err="1" smtClean="0"/>
              <a:t>Acero</a:t>
            </a:r>
            <a:r>
              <a:rPr lang="en-US" sz="1700" dirty="0" smtClean="0"/>
              <a:t>, 2012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52400" y="3505994"/>
            <a:ext cx="656224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b="1" dirty="0" err="1" smtClean="0"/>
              <a:t>Imagenet</a:t>
            </a:r>
            <a:r>
              <a:rPr lang="en-US" b="1" dirty="0" smtClean="0"/>
              <a:t> Classification with Deep Convolutional Neural Network</a:t>
            </a:r>
          </a:p>
          <a:p>
            <a:r>
              <a:rPr lang="en-US" dirty="0" smtClean="0"/>
              <a:t>Alex </a:t>
            </a:r>
            <a:r>
              <a:rPr lang="en-US" dirty="0" err="1" smtClean="0"/>
              <a:t>Krizhevsky</a:t>
            </a:r>
            <a:r>
              <a:rPr lang="en-US" dirty="0" smtClean="0"/>
              <a:t>, </a:t>
            </a:r>
            <a:r>
              <a:rPr lang="en-US" dirty="0" err="1" smtClean="0"/>
              <a:t>Ilya</a:t>
            </a:r>
            <a:r>
              <a:rPr lang="en-US" dirty="0" smtClean="0"/>
              <a:t> </a:t>
            </a:r>
            <a:r>
              <a:rPr lang="en-US" dirty="0" err="1" smtClean="0"/>
              <a:t>Sutskever</a:t>
            </a:r>
            <a:r>
              <a:rPr lang="en-US" dirty="0" smtClean="0"/>
              <a:t>, Geoffrey E Hinton, 2012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22" y="4039394"/>
            <a:ext cx="7936478" cy="193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828800" y="5944394"/>
            <a:ext cx="4648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Alex </a:t>
            </a:r>
            <a:r>
              <a:rPr lang="en-US" sz="1200" dirty="0" err="1" smtClean="0"/>
              <a:t>Krizhevsky</a:t>
            </a:r>
            <a:r>
              <a:rPr lang="en-US" sz="1200" dirty="0" smtClean="0"/>
              <a:t>, </a:t>
            </a:r>
            <a:r>
              <a:rPr lang="en-US" sz="1200" dirty="0" err="1" smtClean="0"/>
              <a:t>Ilya</a:t>
            </a:r>
            <a:r>
              <a:rPr lang="en-US" sz="1200" dirty="0" smtClean="0"/>
              <a:t> </a:t>
            </a:r>
            <a:r>
              <a:rPr lang="en-US" sz="1200" dirty="0" err="1" smtClean="0"/>
              <a:t>Sutskever</a:t>
            </a:r>
            <a:r>
              <a:rPr lang="en-US" sz="1200" dirty="0" smtClean="0"/>
              <a:t>, Geoffrey E Hinton, 2012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1067595"/>
            <a:ext cx="2590800" cy="2304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248400" y="3296444"/>
            <a:ext cx="25146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100" dirty="0" smtClean="0"/>
              <a:t>Figure copyright: George </a:t>
            </a:r>
            <a:r>
              <a:rPr lang="en-US" sz="1100" dirty="0" err="1" smtClean="0"/>
              <a:t>Dehli</a:t>
            </a:r>
            <a:r>
              <a:rPr lang="en-US" sz="1100" dirty="0" smtClean="0"/>
              <a:t> et al.,  2012</a:t>
            </a:r>
          </a:p>
        </p:txBody>
      </p:sp>
    </p:spTree>
    <p:extLst>
      <p:ext uri="{BB962C8B-B14F-4D97-AF65-F5344CB8AC3E}">
        <p14:creationId xmlns:p14="http://schemas.microsoft.com/office/powerpoint/2010/main" val="2055338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295400" y="457994"/>
            <a:ext cx="6324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Next: Convolutional  Neural Networks 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2400" y="991394"/>
            <a:ext cx="290464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3000" dirty="0" smtClean="0"/>
              <a:t>A bit of history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43352" y="1524794"/>
            <a:ext cx="618124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600" b="1" dirty="0" smtClean="0"/>
              <a:t>Gradient-based Learning Applied to Document Recognition</a:t>
            </a:r>
          </a:p>
          <a:p>
            <a:r>
              <a:rPr lang="en-US" sz="2600" dirty="0" err="1" smtClean="0"/>
              <a:t>LeCun</a:t>
            </a:r>
            <a:r>
              <a:rPr lang="en-US" sz="2600" dirty="0" smtClean="0"/>
              <a:t>, </a:t>
            </a:r>
            <a:r>
              <a:rPr lang="en-US" sz="2600" dirty="0" err="1" smtClean="0"/>
              <a:t>Bottou</a:t>
            </a:r>
            <a:r>
              <a:rPr lang="en-US" sz="2600" dirty="0" smtClean="0"/>
              <a:t>, </a:t>
            </a:r>
            <a:r>
              <a:rPr lang="en-US" sz="2600" dirty="0" err="1" smtClean="0"/>
              <a:t>Bengio</a:t>
            </a:r>
            <a:r>
              <a:rPr lang="en-US" sz="2600" dirty="0" smtClean="0"/>
              <a:t>, </a:t>
            </a:r>
            <a:r>
              <a:rPr lang="en-US" sz="2600" dirty="0" err="1" smtClean="0"/>
              <a:t>Haffner</a:t>
            </a:r>
            <a:r>
              <a:rPr lang="en-US" sz="2600" dirty="0" smtClean="0"/>
              <a:t>, 1998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44" y="2897574"/>
            <a:ext cx="8400156" cy="2742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57600" y="5791994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smtClean="0"/>
              <a:t>LeNet-5</a:t>
            </a:r>
          </a:p>
        </p:txBody>
      </p:sp>
    </p:spTree>
    <p:extLst>
      <p:ext uri="{BB962C8B-B14F-4D97-AF65-F5344CB8AC3E}">
        <p14:creationId xmlns:p14="http://schemas.microsoft.com/office/powerpoint/2010/main" val="4063147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2850"/>
            <a:ext cx="9144000" cy="581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1588"/>
            <a:ext cx="1319212" cy="850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Rectangle 1"/>
          <p:cNvSpPr/>
          <p:nvPr/>
        </p:nvSpPr>
        <p:spPr>
          <a:xfrm>
            <a:off x="1295400" y="457994"/>
            <a:ext cx="6324600" cy="516731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/>
          <a:p>
            <a:pPr eaLnBrk="1" hangingPunct="1">
              <a:spcAft>
                <a:spcPts val="7775"/>
              </a:spcAft>
            </a:pPr>
            <a:r>
              <a:rPr lang="en-US" sz="3200" b="1" dirty="0" smtClean="0"/>
              <a:t>Next: Convolutional  Neural Networks </a:t>
            </a:r>
            <a:endParaRPr sz="3000" b="1" dirty="0">
              <a:solidFill>
                <a:srgbClr val="A2AC00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52400" y="991394"/>
            <a:ext cx="290464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3000" dirty="0" smtClean="0"/>
              <a:t>A bit of history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43352" y="1524794"/>
            <a:ext cx="496204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600" b="1" dirty="0" smtClean="0"/>
              <a:t>ImageNet Classification with Deep Convolutional Neural Networks</a:t>
            </a:r>
          </a:p>
          <a:p>
            <a:r>
              <a:rPr lang="en-US" sz="2600" dirty="0" err="1" smtClean="0"/>
              <a:t>Krizhevsky</a:t>
            </a:r>
            <a:r>
              <a:rPr lang="en-US" sz="2600" dirty="0" smtClean="0"/>
              <a:t>, </a:t>
            </a:r>
            <a:r>
              <a:rPr lang="en-US" sz="2600" dirty="0" err="1" smtClean="0"/>
              <a:t>Sutskever</a:t>
            </a:r>
            <a:r>
              <a:rPr lang="en-US" sz="2600" dirty="0" smtClean="0"/>
              <a:t>, </a:t>
            </a:r>
            <a:r>
              <a:rPr lang="en-US" sz="2600" dirty="0"/>
              <a:t>H</a:t>
            </a:r>
            <a:r>
              <a:rPr lang="en-US" sz="2600" dirty="0" smtClean="0"/>
              <a:t>inton, 2012</a:t>
            </a: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657600" y="5868194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2500" dirty="0" err="1" smtClean="0"/>
              <a:t>AlexNet</a:t>
            </a:r>
            <a:endParaRPr lang="en-US" sz="25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10" y="2743994"/>
            <a:ext cx="8813089" cy="290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6000" y="5639594"/>
            <a:ext cx="4648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r>
              <a:rPr lang="en-US" sz="1200" dirty="0" smtClean="0"/>
              <a:t>Figure copyright: Alex </a:t>
            </a:r>
            <a:r>
              <a:rPr lang="en-US" sz="1200" dirty="0" err="1" smtClean="0"/>
              <a:t>Krizhevsky</a:t>
            </a:r>
            <a:r>
              <a:rPr lang="en-US" sz="1200" dirty="0" smtClean="0"/>
              <a:t>, </a:t>
            </a:r>
            <a:r>
              <a:rPr lang="en-US" sz="1200" dirty="0" err="1" smtClean="0"/>
              <a:t>Ilya</a:t>
            </a:r>
            <a:r>
              <a:rPr lang="en-US" sz="1200" dirty="0" smtClean="0"/>
              <a:t> </a:t>
            </a:r>
            <a:r>
              <a:rPr lang="en-US" sz="1200" dirty="0" err="1" smtClean="0"/>
              <a:t>Sutskever</a:t>
            </a:r>
            <a:r>
              <a:rPr lang="en-US" sz="1200" dirty="0" smtClean="0"/>
              <a:t>, Geoffrey E Hinton, 2012</a:t>
            </a:r>
          </a:p>
        </p:txBody>
      </p:sp>
    </p:spTree>
    <p:extLst>
      <p:ext uri="{BB962C8B-B14F-4D97-AF65-F5344CB8AC3E}">
        <p14:creationId xmlns:p14="http://schemas.microsoft.com/office/powerpoint/2010/main" val="271323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5292</TotalTime>
  <Words>2176</Words>
  <Application>Microsoft Office PowerPoint</Application>
  <PresentationFormat>Custom</PresentationFormat>
  <Paragraphs>349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Grace Nneji</dc:creator>
  <cp:lastModifiedBy>PC</cp:lastModifiedBy>
  <cp:revision>212</cp:revision>
  <dcterms:created xsi:type="dcterms:W3CDTF">2023-07-04T05:00:23Z</dcterms:created>
  <dcterms:modified xsi:type="dcterms:W3CDTF">2024-11-10T08:49:28Z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642B7A3ED9FC43DB8FC2C5A276DABA43</vt:lpwstr>
  </property>
  <property fmtid="{D5CDD505-2E9C-101B-9397-08002B2CF9AE}" pid="3" name="KSOProductBuildVer">
    <vt:lpwstr>1033-11.2.0.11537</vt:lpwstr>
  </property>
</Properties>
</file>